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62" r:id="rId4"/>
    <p:sldId id="258" r:id="rId5"/>
    <p:sldId id="259" r:id="rId6"/>
    <p:sldId id="263" r:id="rId7"/>
    <p:sldId id="273" r:id="rId8"/>
    <p:sldId id="274" r:id="rId9"/>
    <p:sldId id="275" r:id="rId10"/>
    <p:sldId id="264" r:id="rId11"/>
    <p:sldId id="265" r:id="rId12"/>
    <p:sldId id="276" r:id="rId13"/>
    <p:sldId id="266" r:id="rId14"/>
    <p:sldId id="267" r:id="rId15"/>
    <p:sldId id="278" r:id="rId16"/>
    <p:sldId id="268" r:id="rId17"/>
    <p:sldId id="277" r:id="rId18"/>
    <p:sldId id="269" r:id="rId19"/>
    <p:sldId id="270" r:id="rId20"/>
    <p:sldId id="271" r:id="rId21"/>
    <p:sldId id="279" r:id="rId22"/>
    <p:sldId id="272" r:id="rId23"/>
  </p:sldIdLst>
  <p:sldSz cx="9144000" cy="6858000" type="screen4x3"/>
  <p:notesSz cx="6858000" cy="9144000"/>
  <p:defaultTextStyle>
    <a:defPPr>
      <a:defRPr lang="fr-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996633"/>
    <a:srgbClr val="C0C0C0"/>
    <a:srgbClr val="5F5F5F"/>
    <a:srgbClr val="3168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4705" autoAdjust="0"/>
  </p:normalViewPr>
  <p:slideViewPr>
    <p:cSldViewPr>
      <p:cViewPr varScale="1">
        <p:scale>
          <a:sx n="84" d="100"/>
          <a:sy n="84" d="100"/>
        </p:scale>
        <p:origin x="-1435"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BD9A6F-5B76-41EF-9B69-E09816FAB45D}" type="doc">
      <dgm:prSet loTypeId="urn:microsoft.com/office/officeart/2005/8/layout/chevron1" loCatId="process" qsTypeId="urn:microsoft.com/office/officeart/2005/8/quickstyle/simple1#3" qsCatId="simple" csTypeId="urn:microsoft.com/office/officeart/2005/8/colors/accent1_2#3" csCatId="accent1" phldr="1"/>
      <dgm:spPr/>
    </dgm:pt>
    <dgm:pt modelId="{4F664ADE-1B3B-463F-84D9-8C810741AE8D}">
      <dgm:prSet phldrT="[Text]"/>
      <dgm:spPr>
        <a:solidFill>
          <a:schemeClr val="accent4">
            <a:lumMod val="75000"/>
          </a:schemeClr>
        </a:solidFill>
        <a:ln>
          <a:solidFill>
            <a:schemeClr val="accent4">
              <a:lumMod val="50000"/>
            </a:schemeClr>
          </a:solidFill>
        </a:ln>
      </dgm:spPr>
      <dgm:t>
        <a:bodyPr/>
        <a:lstStyle/>
        <a:p>
          <a:r>
            <a:rPr lang="en-AU" dirty="0" smtClean="0"/>
            <a:t>High Growth</a:t>
          </a:r>
          <a:endParaRPr lang="en-AU" dirty="0"/>
        </a:p>
      </dgm:t>
    </dgm:pt>
    <dgm:pt modelId="{85793C66-2FAA-450B-8B93-8CB32DC7624F}" type="parTrans" cxnId="{5B127645-8A96-43B5-98C1-811A9D1B28E9}">
      <dgm:prSet/>
      <dgm:spPr/>
      <dgm:t>
        <a:bodyPr/>
        <a:lstStyle/>
        <a:p>
          <a:endParaRPr lang="en-AU"/>
        </a:p>
      </dgm:t>
    </dgm:pt>
    <dgm:pt modelId="{6961E2FD-9925-4862-AB54-7C14DAE9C1A0}" type="sibTrans" cxnId="{5B127645-8A96-43B5-98C1-811A9D1B28E9}">
      <dgm:prSet/>
      <dgm:spPr/>
      <dgm:t>
        <a:bodyPr/>
        <a:lstStyle/>
        <a:p>
          <a:endParaRPr lang="en-AU"/>
        </a:p>
      </dgm:t>
    </dgm:pt>
    <dgm:pt modelId="{CC8C8B2E-C82C-4A25-B76E-51E25142D749}">
      <dgm:prSet phldrT="[Text]"/>
      <dgm:spPr>
        <a:solidFill>
          <a:schemeClr val="accent5">
            <a:lumMod val="75000"/>
          </a:schemeClr>
        </a:solidFill>
        <a:ln>
          <a:solidFill>
            <a:schemeClr val="accent5">
              <a:lumMod val="50000"/>
            </a:schemeClr>
          </a:solidFill>
        </a:ln>
      </dgm:spPr>
      <dgm:t>
        <a:bodyPr/>
        <a:lstStyle/>
        <a:p>
          <a:r>
            <a:rPr lang="en-AU" dirty="0" smtClean="0"/>
            <a:t>Growth</a:t>
          </a:r>
          <a:endParaRPr lang="en-AU" dirty="0"/>
        </a:p>
      </dgm:t>
    </dgm:pt>
    <dgm:pt modelId="{6C67B783-EBA6-421A-B562-A54B7DDA14E5}" type="parTrans" cxnId="{11C8F0CA-52F2-4657-8CAC-3700AF432CAF}">
      <dgm:prSet/>
      <dgm:spPr/>
      <dgm:t>
        <a:bodyPr/>
        <a:lstStyle/>
        <a:p>
          <a:endParaRPr lang="en-AU"/>
        </a:p>
      </dgm:t>
    </dgm:pt>
    <dgm:pt modelId="{F5CA49B1-803E-4D61-8381-8215202A71F3}" type="sibTrans" cxnId="{11C8F0CA-52F2-4657-8CAC-3700AF432CAF}">
      <dgm:prSet/>
      <dgm:spPr/>
      <dgm:t>
        <a:bodyPr/>
        <a:lstStyle/>
        <a:p>
          <a:endParaRPr lang="en-AU"/>
        </a:p>
      </dgm:t>
    </dgm:pt>
    <dgm:pt modelId="{6FAE93C2-5F67-4BBA-9799-C30DEB85E7D8}">
      <dgm:prSet phldrT="[Text]"/>
      <dgm:spPr>
        <a:solidFill>
          <a:schemeClr val="accent3">
            <a:lumMod val="75000"/>
          </a:schemeClr>
        </a:solidFill>
        <a:ln>
          <a:solidFill>
            <a:schemeClr val="accent3">
              <a:lumMod val="50000"/>
            </a:schemeClr>
          </a:solidFill>
        </a:ln>
      </dgm:spPr>
      <dgm:t>
        <a:bodyPr/>
        <a:lstStyle/>
        <a:p>
          <a:r>
            <a:rPr lang="en-AU" dirty="0" smtClean="0"/>
            <a:t>Balanced</a:t>
          </a:r>
          <a:endParaRPr lang="en-AU" dirty="0"/>
        </a:p>
      </dgm:t>
    </dgm:pt>
    <dgm:pt modelId="{37B9CF0F-0D2A-4672-9E24-016102C45742}" type="parTrans" cxnId="{87D6E7A1-F1F3-4778-9434-3B56D187248B}">
      <dgm:prSet/>
      <dgm:spPr/>
      <dgm:t>
        <a:bodyPr/>
        <a:lstStyle/>
        <a:p>
          <a:endParaRPr lang="en-AU"/>
        </a:p>
      </dgm:t>
    </dgm:pt>
    <dgm:pt modelId="{9C6D7357-152A-40DD-9CA0-E88FA47D0540}" type="sibTrans" cxnId="{87D6E7A1-F1F3-4778-9434-3B56D187248B}">
      <dgm:prSet/>
      <dgm:spPr/>
      <dgm:t>
        <a:bodyPr/>
        <a:lstStyle/>
        <a:p>
          <a:endParaRPr lang="en-AU"/>
        </a:p>
      </dgm:t>
    </dgm:pt>
    <dgm:pt modelId="{F4645EDC-EC84-4E09-A538-1CCC94A36ED1}">
      <dgm:prSet phldrT="[Text]"/>
      <dgm:spPr>
        <a:solidFill>
          <a:schemeClr val="accent1">
            <a:lumMod val="75000"/>
          </a:schemeClr>
        </a:solidFill>
        <a:ln>
          <a:solidFill>
            <a:schemeClr val="accent1">
              <a:lumMod val="50000"/>
            </a:schemeClr>
          </a:solidFill>
        </a:ln>
      </dgm:spPr>
      <dgm:t>
        <a:bodyPr/>
        <a:lstStyle/>
        <a:p>
          <a:r>
            <a:rPr lang="en-AU" dirty="0" smtClean="0"/>
            <a:t>Capital Stable</a:t>
          </a:r>
          <a:endParaRPr lang="en-AU" dirty="0"/>
        </a:p>
      </dgm:t>
    </dgm:pt>
    <dgm:pt modelId="{D24FFCE0-9D0D-42E5-ACA4-D6062508D2D0}" type="parTrans" cxnId="{567A41E6-6CC6-4970-A7C3-59C3D6A3AF10}">
      <dgm:prSet/>
      <dgm:spPr/>
      <dgm:t>
        <a:bodyPr/>
        <a:lstStyle/>
        <a:p>
          <a:endParaRPr lang="en-AU"/>
        </a:p>
      </dgm:t>
    </dgm:pt>
    <dgm:pt modelId="{E0FA5282-B5D1-46DA-A935-FEDA610BD150}" type="sibTrans" cxnId="{567A41E6-6CC6-4970-A7C3-59C3D6A3AF10}">
      <dgm:prSet/>
      <dgm:spPr/>
      <dgm:t>
        <a:bodyPr/>
        <a:lstStyle/>
        <a:p>
          <a:endParaRPr lang="en-AU"/>
        </a:p>
      </dgm:t>
    </dgm:pt>
    <dgm:pt modelId="{D4507AF4-236C-469A-82DF-3630FF694633}">
      <dgm:prSet phldrT="[Text]"/>
      <dgm:spPr>
        <a:solidFill>
          <a:schemeClr val="accent2">
            <a:lumMod val="75000"/>
          </a:schemeClr>
        </a:solidFill>
        <a:ln>
          <a:solidFill>
            <a:schemeClr val="accent2">
              <a:lumMod val="50000"/>
            </a:schemeClr>
          </a:solidFill>
        </a:ln>
      </dgm:spPr>
      <dgm:t>
        <a:bodyPr/>
        <a:lstStyle/>
        <a:p>
          <a:r>
            <a:rPr lang="en-AU" dirty="0" smtClean="0"/>
            <a:t>Capital Guaranteed /Conservative </a:t>
          </a:r>
          <a:endParaRPr lang="en-AU" dirty="0"/>
        </a:p>
      </dgm:t>
    </dgm:pt>
    <dgm:pt modelId="{4DF5A90D-DCE2-4A05-8FB5-698C22684228}" type="parTrans" cxnId="{EF6048E7-D696-454C-B2D2-B19FBEF8EA8F}">
      <dgm:prSet/>
      <dgm:spPr/>
      <dgm:t>
        <a:bodyPr/>
        <a:lstStyle/>
        <a:p>
          <a:endParaRPr lang="en-AU"/>
        </a:p>
      </dgm:t>
    </dgm:pt>
    <dgm:pt modelId="{C9A3B816-95B6-4C98-9A0D-F04018D013D8}" type="sibTrans" cxnId="{EF6048E7-D696-454C-B2D2-B19FBEF8EA8F}">
      <dgm:prSet/>
      <dgm:spPr/>
      <dgm:t>
        <a:bodyPr/>
        <a:lstStyle/>
        <a:p>
          <a:endParaRPr lang="en-AU"/>
        </a:p>
      </dgm:t>
    </dgm:pt>
    <dgm:pt modelId="{7BDB4E42-1F12-4274-9543-09B203C7FD67}" type="pres">
      <dgm:prSet presAssocID="{01BD9A6F-5B76-41EF-9B69-E09816FAB45D}" presName="Name0" presStyleCnt="0">
        <dgm:presLayoutVars>
          <dgm:dir/>
          <dgm:animLvl val="lvl"/>
          <dgm:resizeHandles val="exact"/>
        </dgm:presLayoutVars>
      </dgm:prSet>
      <dgm:spPr/>
    </dgm:pt>
    <dgm:pt modelId="{E2AC861A-ABAB-405A-A886-3B2671E86EE2}" type="pres">
      <dgm:prSet presAssocID="{4F664ADE-1B3B-463F-84D9-8C810741AE8D}" presName="parTxOnly" presStyleLbl="node1" presStyleIdx="0" presStyleCnt="5">
        <dgm:presLayoutVars>
          <dgm:chMax val="0"/>
          <dgm:chPref val="0"/>
          <dgm:bulletEnabled val="1"/>
        </dgm:presLayoutVars>
      </dgm:prSet>
      <dgm:spPr/>
      <dgm:t>
        <a:bodyPr/>
        <a:lstStyle/>
        <a:p>
          <a:endParaRPr lang="en-AU"/>
        </a:p>
      </dgm:t>
    </dgm:pt>
    <dgm:pt modelId="{774F1186-5C12-419B-BB2D-C2C47743B365}" type="pres">
      <dgm:prSet presAssocID="{6961E2FD-9925-4862-AB54-7C14DAE9C1A0}" presName="parTxOnlySpace" presStyleCnt="0"/>
      <dgm:spPr/>
    </dgm:pt>
    <dgm:pt modelId="{E138BBAF-85C3-418C-B231-D739EF92E147}" type="pres">
      <dgm:prSet presAssocID="{CC8C8B2E-C82C-4A25-B76E-51E25142D749}" presName="parTxOnly" presStyleLbl="node1" presStyleIdx="1" presStyleCnt="5">
        <dgm:presLayoutVars>
          <dgm:chMax val="0"/>
          <dgm:chPref val="0"/>
          <dgm:bulletEnabled val="1"/>
        </dgm:presLayoutVars>
      </dgm:prSet>
      <dgm:spPr/>
      <dgm:t>
        <a:bodyPr/>
        <a:lstStyle/>
        <a:p>
          <a:endParaRPr lang="en-AU"/>
        </a:p>
      </dgm:t>
    </dgm:pt>
    <dgm:pt modelId="{91B75A47-EB6A-4B0D-8F08-B55306566880}" type="pres">
      <dgm:prSet presAssocID="{F5CA49B1-803E-4D61-8381-8215202A71F3}" presName="parTxOnlySpace" presStyleCnt="0"/>
      <dgm:spPr/>
    </dgm:pt>
    <dgm:pt modelId="{D4B576D2-2BDF-461A-81D1-7803B989CFAB}" type="pres">
      <dgm:prSet presAssocID="{6FAE93C2-5F67-4BBA-9799-C30DEB85E7D8}" presName="parTxOnly" presStyleLbl="node1" presStyleIdx="2" presStyleCnt="5">
        <dgm:presLayoutVars>
          <dgm:chMax val="0"/>
          <dgm:chPref val="0"/>
          <dgm:bulletEnabled val="1"/>
        </dgm:presLayoutVars>
      </dgm:prSet>
      <dgm:spPr/>
      <dgm:t>
        <a:bodyPr/>
        <a:lstStyle/>
        <a:p>
          <a:endParaRPr lang="en-AU"/>
        </a:p>
      </dgm:t>
    </dgm:pt>
    <dgm:pt modelId="{B2E2DBE2-2299-44D2-9AD2-D20DF1EBCD7E}" type="pres">
      <dgm:prSet presAssocID="{9C6D7357-152A-40DD-9CA0-E88FA47D0540}" presName="parTxOnlySpace" presStyleCnt="0"/>
      <dgm:spPr/>
    </dgm:pt>
    <dgm:pt modelId="{7E6A5475-8705-4F99-86C6-76FF0972E1CB}" type="pres">
      <dgm:prSet presAssocID="{F4645EDC-EC84-4E09-A538-1CCC94A36ED1}" presName="parTxOnly" presStyleLbl="node1" presStyleIdx="3" presStyleCnt="5">
        <dgm:presLayoutVars>
          <dgm:chMax val="0"/>
          <dgm:chPref val="0"/>
          <dgm:bulletEnabled val="1"/>
        </dgm:presLayoutVars>
      </dgm:prSet>
      <dgm:spPr/>
      <dgm:t>
        <a:bodyPr/>
        <a:lstStyle/>
        <a:p>
          <a:endParaRPr lang="en-AU"/>
        </a:p>
      </dgm:t>
    </dgm:pt>
    <dgm:pt modelId="{BB1ECC99-46B2-4A9F-88B6-6E32C422FE83}" type="pres">
      <dgm:prSet presAssocID="{E0FA5282-B5D1-46DA-A935-FEDA610BD150}" presName="parTxOnlySpace" presStyleCnt="0"/>
      <dgm:spPr/>
    </dgm:pt>
    <dgm:pt modelId="{2DBF1039-947B-4452-8F5D-51AB00749C5B}" type="pres">
      <dgm:prSet presAssocID="{D4507AF4-236C-469A-82DF-3630FF694633}" presName="parTxOnly" presStyleLbl="node1" presStyleIdx="4" presStyleCnt="5">
        <dgm:presLayoutVars>
          <dgm:chMax val="0"/>
          <dgm:chPref val="0"/>
          <dgm:bulletEnabled val="1"/>
        </dgm:presLayoutVars>
      </dgm:prSet>
      <dgm:spPr/>
      <dgm:t>
        <a:bodyPr/>
        <a:lstStyle/>
        <a:p>
          <a:endParaRPr lang="en-AU"/>
        </a:p>
      </dgm:t>
    </dgm:pt>
  </dgm:ptLst>
  <dgm:cxnLst>
    <dgm:cxn modelId="{E1D1CD03-096F-4DD6-A019-A52A4067A660}" type="presOf" srcId="{D4507AF4-236C-469A-82DF-3630FF694633}" destId="{2DBF1039-947B-4452-8F5D-51AB00749C5B}" srcOrd="0" destOrd="0" presId="urn:microsoft.com/office/officeart/2005/8/layout/chevron1"/>
    <dgm:cxn modelId="{BEE8B541-CFA6-49C3-A868-E4DEA0A22BEB}" type="presOf" srcId="{6FAE93C2-5F67-4BBA-9799-C30DEB85E7D8}" destId="{D4B576D2-2BDF-461A-81D1-7803B989CFAB}" srcOrd="0" destOrd="0" presId="urn:microsoft.com/office/officeart/2005/8/layout/chevron1"/>
    <dgm:cxn modelId="{EF6048E7-D696-454C-B2D2-B19FBEF8EA8F}" srcId="{01BD9A6F-5B76-41EF-9B69-E09816FAB45D}" destId="{D4507AF4-236C-469A-82DF-3630FF694633}" srcOrd="4" destOrd="0" parTransId="{4DF5A90D-DCE2-4A05-8FB5-698C22684228}" sibTransId="{C9A3B816-95B6-4C98-9A0D-F04018D013D8}"/>
    <dgm:cxn modelId="{24783F80-8D51-4040-B255-38BBC12E8ECF}" type="presOf" srcId="{CC8C8B2E-C82C-4A25-B76E-51E25142D749}" destId="{E138BBAF-85C3-418C-B231-D739EF92E147}" srcOrd="0" destOrd="0" presId="urn:microsoft.com/office/officeart/2005/8/layout/chevron1"/>
    <dgm:cxn modelId="{E1720CC0-6780-4FA4-9AAB-99BDFD163147}" type="presOf" srcId="{01BD9A6F-5B76-41EF-9B69-E09816FAB45D}" destId="{7BDB4E42-1F12-4274-9543-09B203C7FD67}" srcOrd="0" destOrd="0" presId="urn:microsoft.com/office/officeart/2005/8/layout/chevron1"/>
    <dgm:cxn modelId="{567A41E6-6CC6-4970-A7C3-59C3D6A3AF10}" srcId="{01BD9A6F-5B76-41EF-9B69-E09816FAB45D}" destId="{F4645EDC-EC84-4E09-A538-1CCC94A36ED1}" srcOrd="3" destOrd="0" parTransId="{D24FFCE0-9D0D-42E5-ACA4-D6062508D2D0}" sibTransId="{E0FA5282-B5D1-46DA-A935-FEDA610BD150}"/>
    <dgm:cxn modelId="{03C576EA-9E6B-4E37-82DF-8981E16C4B1A}" type="presOf" srcId="{F4645EDC-EC84-4E09-A538-1CCC94A36ED1}" destId="{7E6A5475-8705-4F99-86C6-76FF0972E1CB}" srcOrd="0" destOrd="0" presId="urn:microsoft.com/office/officeart/2005/8/layout/chevron1"/>
    <dgm:cxn modelId="{87D6E7A1-F1F3-4778-9434-3B56D187248B}" srcId="{01BD9A6F-5B76-41EF-9B69-E09816FAB45D}" destId="{6FAE93C2-5F67-4BBA-9799-C30DEB85E7D8}" srcOrd="2" destOrd="0" parTransId="{37B9CF0F-0D2A-4672-9E24-016102C45742}" sibTransId="{9C6D7357-152A-40DD-9CA0-E88FA47D0540}"/>
    <dgm:cxn modelId="{5B127645-8A96-43B5-98C1-811A9D1B28E9}" srcId="{01BD9A6F-5B76-41EF-9B69-E09816FAB45D}" destId="{4F664ADE-1B3B-463F-84D9-8C810741AE8D}" srcOrd="0" destOrd="0" parTransId="{85793C66-2FAA-450B-8B93-8CB32DC7624F}" sibTransId="{6961E2FD-9925-4862-AB54-7C14DAE9C1A0}"/>
    <dgm:cxn modelId="{22F387D4-C082-46A8-A588-035DE2B57E31}" type="presOf" srcId="{4F664ADE-1B3B-463F-84D9-8C810741AE8D}" destId="{E2AC861A-ABAB-405A-A886-3B2671E86EE2}" srcOrd="0" destOrd="0" presId="urn:microsoft.com/office/officeart/2005/8/layout/chevron1"/>
    <dgm:cxn modelId="{11C8F0CA-52F2-4657-8CAC-3700AF432CAF}" srcId="{01BD9A6F-5B76-41EF-9B69-E09816FAB45D}" destId="{CC8C8B2E-C82C-4A25-B76E-51E25142D749}" srcOrd="1" destOrd="0" parTransId="{6C67B783-EBA6-421A-B562-A54B7DDA14E5}" sibTransId="{F5CA49B1-803E-4D61-8381-8215202A71F3}"/>
    <dgm:cxn modelId="{8CD3FDE1-DF49-43CD-AB60-CBEF362F0B50}" type="presParOf" srcId="{7BDB4E42-1F12-4274-9543-09B203C7FD67}" destId="{E2AC861A-ABAB-405A-A886-3B2671E86EE2}" srcOrd="0" destOrd="0" presId="urn:microsoft.com/office/officeart/2005/8/layout/chevron1"/>
    <dgm:cxn modelId="{9599CA54-BBC4-42CB-829B-F0E832A47FC4}" type="presParOf" srcId="{7BDB4E42-1F12-4274-9543-09B203C7FD67}" destId="{774F1186-5C12-419B-BB2D-C2C47743B365}" srcOrd="1" destOrd="0" presId="urn:microsoft.com/office/officeart/2005/8/layout/chevron1"/>
    <dgm:cxn modelId="{CCA92922-CCCF-4A03-8C23-9B180962DE2A}" type="presParOf" srcId="{7BDB4E42-1F12-4274-9543-09B203C7FD67}" destId="{E138BBAF-85C3-418C-B231-D739EF92E147}" srcOrd="2" destOrd="0" presId="urn:microsoft.com/office/officeart/2005/8/layout/chevron1"/>
    <dgm:cxn modelId="{5991519B-350A-4977-AAC8-ACAC23DC4EBA}" type="presParOf" srcId="{7BDB4E42-1F12-4274-9543-09B203C7FD67}" destId="{91B75A47-EB6A-4B0D-8F08-B55306566880}" srcOrd="3" destOrd="0" presId="urn:microsoft.com/office/officeart/2005/8/layout/chevron1"/>
    <dgm:cxn modelId="{97B3DF78-61EC-41B3-A48D-5191A8BED6A9}" type="presParOf" srcId="{7BDB4E42-1F12-4274-9543-09B203C7FD67}" destId="{D4B576D2-2BDF-461A-81D1-7803B989CFAB}" srcOrd="4" destOrd="0" presId="urn:microsoft.com/office/officeart/2005/8/layout/chevron1"/>
    <dgm:cxn modelId="{708F0BC6-3591-4BD6-B868-D5690507957A}" type="presParOf" srcId="{7BDB4E42-1F12-4274-9543-09B203C7FD67}" destId="{B2E2DBE2-2299-44D2-9AD2-D20DF1EBCD7E}" srcOrd="5" destOrd="0" presId="urn:microsoft.com/office/officeart/2005/8/layout/chevron1"/>
    <dgm:cxn modelId="{67BAC220-F0CE-4CB6-AB79-EEF7286F0671}" type="presParOf" srcId="{7BDB4E42-1F12-4274-9543-09B203C7FD67}" destId="{7E6A5475-8705-4F99-86C6-76FF0972E1CB}" srcOrd="6" destOrd="0" presId="urn:microsoft.com/office/officeart/2005/8/layout/chevron1"/>
    <dgm:cxn modelId="{CFFE555C-66FE-4DFF-BF49-4300C4F709F4}" type="presParOf" srcId="{7BDB4E42-1F12-4274-9543-09B203C7FD67}" destId="{BB1ECC99-46B2-4A9F-88B6-6E32C422FE83}" srcOrd="7" destOrd="0" presId="urn:microsoft.com/office/officeart/2005/8/layout/chevron1"/>
    <dgm:cxn modelId="{EE227422-A21F-4407-8314-8B76A87795EE}" type="presParOf" srcId="{7BDB4E42-1F12-4274-9543-09B203C7FD67}" destId="{2DBF1039-947B-4452-8F5D-51AB00749C5B}" srcOrd="8"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1BD9A6F-5B76-41EF-9B69-E09816FAB45D}" type="doc">
      <dgm:prSet loTypeId="urn:microsoft.com/office/officeart/2005/8/layout/chevron1" loCatId="process" qsTypeId="urn:microsoft.com/office/officeart/2005/8/quickstyle/simple1#2" qsCatId="simple" csTypeId="urn:microsoft.com/office/officeart/2005/8/colors/accent1_2#2" csCatId="accent1" phldr="1"/>
      <dgm:spPr/>
    </dgm:pt>
    <dgm:pt modelId="{4F664ADE-1B3B-463F-84D9-8C810741AE8D}">
      <dgm:prSet phldrT="[Text]"/>
      <dgm:spPr>
        <a:solidFill>
          <a:schemeClr val="accent4">
            <a:lumMod val="75000"/>
          </a:schemeClr>
        </a:solidFill>
        <a:ln>
          <a:solidFill>
            <a:schemeClr val="accent4">
              <a:lumMod val="50000"/>
            </a:schemeClr>
          </a:solidFill>
        </a:ln>
      </dgm:spPr>
      <dgm:t>
        <a:bodyPr/>
        <a:lstStyle/>
        <a:p>
          <a:r>
            <a:rPr lang="en-AU" dirty="0" smtClean="0"/>
            <a:t>Under 30</a:t>
          </a:r>
          <a:endParaRPr lang="en-AU" dirty="0"/>
        </a:p>
      </dgm:t>
    </dgm:pt>
    <dgm:pt modelId="{85793C66-2FAA-450B-8B93-8CB32DC7624F}" type="parTrans" cxnId="{5B127645-8A96-43B5-98C1-811A9D1B28E9}">
      <dgm:prSet/>
      <dgm:spPr/>
      <dgm:t>
        <a:bodyPr/>
        <a:lstStyle/>
        <a:p>
          <a:endParaRPr lang="en-AU"/>
        </a:p>
      </dgm:t>
    </dgm:pt>
    <dgm:pt modelId="{6961E2FD-9925-4862-AB54-7C14DAE9C1A0}" type="sibTrans" cxnId="{5B127645-8A96-43B5-98C1-811A9D1B28E9}">
      <dgm:prSet/>
      <dgm:spPr/>
      <dgm:t>
        <a:bodyPr/>
        <a:lstStyle/>
        <a:p>
          <a:endParaRPr lang="en-AU"/>
        </a:p>
      </dgm:t>
    </dgm:pt>
    <dgm:pt modelId="{CC8C8B2E-C82C-4A25-B76E-51E25142D749}">
      <dgm:prSet phldrT="[Text]"/>
      <dgm:spPr>
        <a:solidFill>
          <a:schemeClr val="accent5">
            <a:lumMod val="75000"/>
          </a:schemeClr>
        </a:solidFill>
        <a:ln>
          <a:solidFill>
            <a:schemeClr val="accent5">
              <a:lumMod val="50000"/>
            </a:schemeClr>
          </a:solidFill>
        </a:ln>
      </dgm:spPr>
      <dgm:t>
        <a:bodyPr/>
        <a:lstStyle/>
        <a:p>
          <a:r>
            <a:rPr lang="en-AU" dirty="0" smtClean="0"/>
            <a:t>30 to 40</a:t>
          </a:r>
          <a:endParaRPr lang="en-AU" dirty="0"/>
        </a:p>
      </dgm:t>
    </dgm:pt>
    <dgm:pt modelId="{6C67B783-EBA6-421A-B562-A54B7DDA14E5}" type="parTrans" cxnId="{11C8F0CA-52F2-4657-8CAC-3700AF432CAF}">
      <dgm:prSet/>
      <dgm:spPr/>
      <dgm:t>
        <a:bodyPr/>
        <a:lstStyle/>
        <a:p>
          <a:endParaRPr lang="en-AU"/>
        </a:p>
      </dgm:t>
    </dgm:pt>
    <dgm:pt modelId="{F5CA49B1-803E-4D61-8381-8215202A71F3}" type="sibTrans" cxnId="{11C8F0CA-52F2-4657-8CAC-3700AF432CAF}">
      <dgm:prSet/>
      <dgm:spPr/>
      <dgm:t>
        <a:bodyPr/>
        <a:lstStyle/>
        <a:p>
          <a:endParaRPr lang="en-AU"/>
        </a:p>
      </dgm:t>
    </dgm:pt>
    <dgm:pt modelId="{6FAE93C2-5F67-4BBA-9799-C30DEB85E7D8}">
      <dgm:prSet phldrT="[Text]"/>
      <dgm:spPr>
        <a:solidFill>
          <a:schemeClr val="accent3">
            <a:lumMod val="75000"/>
          </a:schemeClr>
        </a:solidFill>
        <a:ln>
          <a:solidFill>
            <a:schemeClr val="accent3">
              <a:lumMod val="50000"/>
            </a:schemeClr>
          </a:solidFill>
        </a:ln>
      </dgm:spPr>
      <dgm:t>
        <a:bodyPr/>
        <a:lstStyle/>
        <a:p>
          <a:r>
            <a:rPr lang="en-AU" dirty="0" smtClean="0"/>
            <a:t>40 to 50</a:t>
          </a:r>
          <a:endParaRPr lang="en-AU" dirty="0"/>
        </a:p>
      </dgm:t>
    </dgm:pt>
    <dgm:pt modelId="{37B9CF0F-0D2A-4672-9E24-016102C45742}" type="parTrans" cxnId="{87D6E7A1-F1F3-4778-9434-3B56D187248B}">
      <dgm:prSet/>
      <dgm:spPr/>
      <dgm:t>
        <a:bodyPr/>
        <a:lstStyle/>
        <a:p>
          <a:endParaRPr lang="en-AU"/>
        </a:p>
      </dgm:t>
    </dgm:pt>
    <dgm:pt modelId="{9C6D7357-152A-40DD-9CA0-E88FA47D0540}" type="sibTrans" cxnId="{87D6E7A1-F1F3-4778-9434-3B56D187248B}">
      <dgm:prSet/>
      <dgm:spPr/>
      <dgm:t>
        <a:bodyPr/>
        <a:lstStyle/>
        <a:p>
          <a:endParaRPr lang="en-AU"/>
        </a:p>
      </dgm:t>
    </dgm:pt>
    <dgm:pt modelId="{F4645EDC-EC84-4E09-A538-1CCC94A36ED1}">
      <dgm:prSet phldrT="[Text]"/>
      <dgm:spPr>
        <a:solidFill>
          <a:schemeClr val="accent1">
            <a:lumMod val="75000"/>
          </a:schemeClr>
        </a:solidFill>
        <a:ln>
          <a:solidFill>
            <a:schemeClr val="accent1">
              <a:lumMod val="50000"/>
            </a:schemeClr>
          </a:solidFill>
        </a:ln>
      </dgm:spPr>
      <dgm:t>
        <a:bodyPr/>
        <a:lstStyle/>
        <a:p>
          <a:r>
            <a:rPr lang="en-AU" dirty="0" smtClean="0"/>
            <a:t>50 to 60</a:t>
          </a:r>
          <a:endParaRPr lang="en-AU" dirty="0"/>
        </a:p>
      </dgm:t>
    </dgm:pt>
    <dgm:pt modelId="{D24FFCE0-9D0D-42E5-ACA4-D6062508D2D0}" type="parTrans" cxnId="{567A41E6-6CC6-4970-A7C3-59C3D6A3AF10}">
      <dgm:prSet/>
      <dgm:spPr/>
      <dgm:t>
        <a:bodyPr/>
        <a:lstStyle/>
        <a:p>
          <a:endParaRPr lang="en-AU"/>
        </a:p>
      </dgm:t>
    </dgm:pt>
    <dgm:pt modelId="{E0FA5282-B5D1-46DA-A935-FEDA610BD150}" type="sibTrans" cxnId="{567A41E6-6CC6-4970-A7C3-59C3D6A3AF10}">
      <dgm:prSet/>
      <dgm:spPr/>
      <dgm:t>
        <a:bodyPr/>
        <a:lstStyle/>
        <a:p>
          <a:endParaRPr lang="en-AU"/>
        </a:p>
      </dgm:t>
    </dgm:pt>
    <dgm:pt modelId="{D4507AF4-236C-469A-82DF-3630FF694633}">
      <dgm:prSet phldrT="[Text]"/>
      <dgm:spPr>
        <a:solidFill>
          <a:schemeClr val="accent2">
            <a:lumMod val="75000"/>
          </a:schemeClr>
        </a:solidFill>
        <a:ln>
          <a:solidFill>
            <a:schemeClr val="accent2">
              <a:lumMod val="50000"/>
            </a:schemeClr>
          </a:solidFill>
        </a:ln>
      </dgm:spPr>
      <dgm:t>
        <a:bodyPr/>
        <a:lstStyle/>
        <a:p>
          <a:r>
            <a:rPr lang="en-AU" dirty="0" smtClean="0"/>
            <a:t>60 to retirement</a:t>
          </a:r>
          <a:endParaRPr lang="en-AU" dirty="0"/>
        </a:p>
      </dgm:t>
    </dgm:pt>
    <dgm:pt modelId="{4DF5A90D-DCE2-4A05-8FB5-698C22684228}" type="parTrans" cxnId="{EF6048E7-D696-454C-B2D2-B19FBEF8EA8F}">
      <dgm:prSet/>
      <dgm:spPr/>
      <dgm:t>
        <a:bodyPr/>
        <a:lstStyle/>
        <a:p>
          <a:endParaRPr lang="en-AU"/>
        </a:p>
      </dgm:t>
    </dgm:pt>
    <dgm:pt modelId="{C9A3B816-95B6-4C98-9A0D-F04018D013D8}" type="sibTrans" cxnId="{EF6048E7-D696-454C-B2D2-B19FBEF8EA8F}">
      <dgm:prSet/>
      <dgm:spPr/>
      <dgm:t>
        <a:bodyPr/>
        <a:lstStyle/>
        <a:p>
          <a:endParaRPr lang="en-AU"/>
        </a:p>
      </dgm:t>
    </dgm:pt>
    <dgm:pt modelId="{7BDB4E42-1F12-4274-9543-09B203C7FD67}" type="pres">
      <dgm:prSet presAssocID="{01BD9A6F-5B76-41EF-9B69-E09816FAB45D}" presName="Name0" presStyleCnt="0">
        <dgm:presLayoutVars>
          <dgm:dir/>
          <dgm:animLvl val="lvl"/>
          <dgm:resizeHandles val="exact"/>
        </dgm:presLayoutVars>
      </dgm:prSet>
      <dgm:spPr/>
    </dgm:pt>
    <dgm:pt modelId="{E2AC861A-ABAB-405A-A886-3B2671E86EE2}" type="pres">
      <dgm:prSet presAssocID="{4F664ADE-1B3B-463F-84D9-8C810741AE8D}" presName="parTxOnly" presStyleLbl="node1" presStyleIdx="0" presStyleCnt="5">
        <dgm:presLayoutVars>
          <dgm:chMax val="0"/>
          <dgm:chPref val="0"/>
          <dgm:bulletEnabled val="1"/>
        </dgm:presLayoutVars>
      </dgm:prSet>
      <dgm:spPr/>
      <dgm:t>
        <a:bodyPr/>
        <a:lstStyle/>
        <a:p>
          <a:endParaRPr lang="en-AU"/>
        </a:p>
      </dgm:t>
    </dgm:pt>
    <dgm:pt modelId="{774F1186-5C12-419B-BB2D-C2C47743B365}" type="pres">
      <dgm:prSet presAssocID="{6961E2FD-9925-4862-AB54-7C14DAE9C1A0}" presName="parTxOnlySpace" presStyleCnt="0"/>
      <dgm:spPr/>
    </dgm:pt>
    <dgm:pt modelId="{E138BBAF-85C3-418C-B231-D739EF92E147}" type="pres">
      <dgm:prSet presAssocID="{CC8C8B2E-C82C-4A25-B76E-51E25142D749}" presName="parTxOnly" presStyleLbl="node1" presStyleIdx="1" presStyleCnt="5">
        <dgm:presLayoutVars>
          <dgm:chMax val="0"/>
          <dgm:chPref val="0"/>
          <dgm:bulletEnabled val="1"/>
        </dgm:presLayoutVars>
      </dgm:prSet>
      <dgm:spPr/>
      <dgm:t>
        <a:bodyPr/>
        <a:lstStyle/>
        <a:p>
          <a:endParaRPr lang="en-AU"/>
        </a:p>
      </dgm:t>
    </dgm:pt>
    <dgm:pt modelId="{91B75A47-EB6A-4B0D-8F08-B55306566880}" type="pres">
      <dgm:prSet presAssocID="{F5CA49B1-803E-4D61-8381-8215202A71F3}" presName="parTxOnlySpace" presStyleCnt="0"/>
      <dgm:spPr/>
    </dgm:pt>
    <dgm:pt modelId="{D4B576D2-2BDF-461A-81D1-7803B989CFAB}" type="pres">
      <dgm:prSet presAssocID="{6FAE93C2-5F67-4BBA-9799-C30DEB85E7D8}" presName="parTxOnly" presStyleLbl="node1" presStyleIdx="2" presStyleCnt="5">
        <dgm:presLayoutVars>
          <dgm:chMax val="0"/>
          <dgm:chPref val="0"/>
          <dgm:bulletEnabled val="1"/>
        </dgm:presLayoutVars>
      </dgm:prSet>
      <dgm:spPr/>
      <dgm:t>
        <a:bodyPr/>
        <a:lstStyle/>
        <a:p>
          <a:endParaRPr lang="en-AU"/>
        </a:p>
      </dgm:t>
    </dgm:pt>
    <dgm:pt modelId="{B2E2DBE2-2299-44D2-9AD2-D20DF1EBCD7E}" type="pres">
      <dgm:prSet presAssocID="{9C6D7357-152A-40DD-9CA0-E88FA47D0540}" presName="parTxOnlySpace" presStyleCnt="0"/>
      <dgm:spPr/>
    </dgm:pt>
    <dgm:pt modelId="{7E6A5475-8705-4F99-86C6-76FF0972E1CB}" type="pres">
      <dgm:prSet presAssocID="{F4645EDC-EC84-4E09-A538-1CCC94A36ED1}" presName="parTxOnly" presStyleLbl="node1" presStyleIdx="3" presStyleCnt="5">
        <dgm:presLayoutVars>
          <dgm:chMax val="0"/>
          <dgm:chPref val="0"/>
          <dgm:bulletEnabled val="1"/>
        </dgm:presLayoutVars>
      </dgm:prSet>
      <dgm:spPr/>
      <dgm:t>
        <a:bodyPr/>
        <a:lstStyle/>
        <a:p>
          <a:endParaRPr lang="en-AU"/>
        </a:p>
      </dgm:t>
    </dgm:pt>
    <dgm:pt modelId="{BB1ECC99-46B2-4A9F-88B6-6E32C422FE83}" type="pres">
      <dgm:prSet presAssocID="{E0FA5282-B5D1-46DA-A935-FEDA610BD150}" presName="parTxOnlySpace" presStyleCnt="0"/>
      <dgm:spPr/>
    </dgm:pt>
    <dgm:pt modelId="{2DBF1039-947B-4452-8F5D-51AB00749C5B}" type="pres">
      <dgm:prSet presAssocID="{D4507AF4-236C-469A-82DF-3630FF694633}" presName="parTxOnly" presStyleLbl="node1" presStyleIdx="4" presStyleCnt="5">
        <dgm:presLayoutVars>
          <dgm:chMax val="0"/>
          <dgm:chPref val="0"/>
          <dgm:bulletEnabled val="1"/>
        </dgm:presLayoutVars>
      </dgm:prSet>
      <dgm:spPr/>
      <dgm:t>
        <a:bodyPr/>
        <a:lstStyle/>
        <a:p>
          <a:endParaRPr lang="en-AU"/>
        </a:p>
      </dgm:t>
    </dgm:pt>
  </dgm:ptLst>
  <dgm:cxnLst>
    <dgm:cxn modelId="{179EA538-6513-4724-BE7E-D963B2E940AD}" type="presOf" srcId="{4F664ADE-1B3B-463F-84D9-8C810741AE8D}" destId="{E2AC861A-ABAB-405A-A886-3B2671E86EE2}" srcOrd="0" destOrd="0" presId="urn:microsoft.com/office/officeart/2005/8/layout/chevron1"/>
    <dgm:cxn modelId="{5E0E4495-7CF7-4EA1-B5D4-4B04AFA04E9C}" type="presOf" srcId="{6FAE93C2-5F67-4BBA-9799-C30DEB85E7D8}" destId="{D4B576D2-2BDF-461A-81D1-7803B989CFAB}" srcOrd="0" destOrd="0" presId="urn:microsoft.com/office/officeart/2005/8/layout/chevron1"/>
    <dgm:cxn modelId="{EC83EB57-E9F8-48A6-AC81-FF661C4073D6}" type="presOf" srcId="{01BD9A6F-5B76-41EF-9B69-E09816FAB45D}" destId="{7BDB4E42-1F12-4274-9543-09B203C7FD67}" srcOrd="0" destOrd="0" presId="urn:microsoft.com/office/officeart/2005/8/layout/chevron1"/>
    <dgm:cxn modelId="{EF6048E7-D696-454C-B2D2-B19FBEF8EA8F}" srcId="{01BD9A6F-5B76-41EF-9B69-E09816FAB45D}" destId="{D4507AF4-236C-469A-82DF-3630FF694633}" srcOrd="4" destOrd="0" parTransId="{4DF5A90D-DCE2-4A05-8FB5-698C22684228}" sibTransId="{C9A3B816-95B6-4C98-9A0D-F04018D013D8}"/>
    <dgm:cxn modelId="{20F083B6-4437-49AE-833A-437943CF95EA}" type="presOf" srcId="{D4507AF4-236C-469A-82DF-3630FF694633}" destId="{2DBF1039-947B-4452-8F5D-51AB00749C5B}" srcOrd="0" destOrd="0" presId="urn:microsoft.com/office/officeart/2005/8/layout/chevron1"/>
    <dgm:cxn modelId="{3A30CD40-1D05-4A14-8BBF-46FBB0B7AB61}" type="presOf" srcId="{CC8C8B2E-C82C-4A25-B76E-51E25142D749}" destId="{E138BBAF-85C3-418C-B231-D739EF92E147}" srcOrd="0" destOrd="0" presId="urn:microsoft.com/office/officeart/2005/8/layout/chevron1"/>
    <dgm:cxn modelId="{567A41E6-6CC6-4970-A7C3-59C3D6A3AF10}" srcId="{01BD9A6F-5B76-41EF-9B69-E09816FAB45D}" destId="{F4645EDC-EC84-4E09-A538-1CCC94A36ED1}" srcOrd="3" destOrd="0" parTransId="{D24FFCE0-9D0D-42E5-ACA4-D6062508D2D0}" sibTransId="{E0FA5282-B5D1-46DA-A935-FEDA610BD150}"/>
    <dgm:cxn modelId="{5036E029-25B7-46F5-B649-04D3568B66CE}" type="presOf" srcId="{F4645EDC-EC84-4E09-A538-1CCC94A36ED1}" destId="{7E6A5475-8705-4F99-86C6-76FF0972E1CB}" srcOrd="0" destOrd="0" presId="urn:microsoft.com/office/officeart/2005/8/layout/chevron1"/>
    <dgm:cxn modelId="{87D6E7A1-F1F3-4778-9434-3B56D187248B}" srcId="{01BD9A6F-5B76-41EF-9B69-E09816FAB45D}" destId="{6FAE93C2-5F67-4BBA-9799-C30DEB85E7D8}" srcOrd="2" destOrd="0" parTransId="{37B9CF0F-0D2A-4672-9E24-016102C45742}" sibTransId="{9C6D7357-152A-40DD-9CA0-E88FA47D0540}"/>
    <dgm:cxn modelId="{5B127645-8A96-43B5-98C1-811A9D1B28E9}" srcId="{01BD9A6F-5B76-41EF-9B69-E09816FAB45D}" destId="{4F664ADE-1B3B-463F-84D9-8C810741AE8D}" srcOrd="0" destOrd="0" parTransId="{85793C66-2FAA-450B-8B93-8CB32DC7624F}" sibTransId="{6961E2FD-9925-4862-AB54-7C14DAE9C1A0}"/>
    <dgm:cxn modelId="{11C8F0CA-52F2-4657-8CAC-3700AF432CAF}" srcId="{01BD9A6F-5B76-41EF-9B69-E09816FAB45D}" destId="{CC8C8B2E-C82C-4A25-B76E-51E25142D749}" srcOrd="1" destOrd="0" parTransId="{6C67B783-EBA6-421A-B562-A54B7DDA14E5}" sibTransId="{F5CA49B1-803E-4D61-8381-8215202A71F3}"/>
    <dgm:cxn modelId="{208BCB89-A693-4CC0-9031-43F4D8BEB335}" type="presParOf" srcId="{7BDB4E42-1F12-4274-9543-09B203C7FD67}" destId="{E2AC861A-ABAB-405A-A886-3B2671E86EE2}" srcOrd="0" destOrd="0" presId="urn:microsoft.com/office/officeart/2005/8/layout/chevron1"/>
    <dgm:cxn modelId="{7784C0EF-77A4-4052-A2F0-0832835D9BBC}" type="presParOf" srcId="{7BDB4E42-1F12-4274-9543-09B203C7FD67}" destId="{774F1186-5C12-419B-BB2D-C2C47743B365}" srcOrd="1" destOrd="0" presId="urn:microsoft.com/office/officeart/2005/8/layout/chevron1"/>
    <dgm:cxn modelId="{95D1368C-91E5-4A19-8CBB-3A84CD5883BE}" type="presParOf" srcId="{7BDB4E42-1F12-4274-9543-09B203C7FD67}" destId="{E138BBAF-85C3-418C-B231-D739EF92E147}" srcOrd="2" destOrd="0" presId="urn:microsoft.com/office/officeart/2005/8/layout/chevron1"/>
    <dgm:cxn modelId="{299F38C2-DAF6-4A3D-9C27-859F50FDA1F8}" type="presParOf" srcId="{7BDB4E42-1F12-4274-9543-09B203C7FD67}" destId="{91B75A47-EB6A-4B0D-8F08-B55306566880}" srcOrd="3" destOrd="0" presId="urn:microsoft.com/office/officeart/2005/8/layout/chevron1"/>
    <dgm:cxn modelId="{F530A21B-BA37-443E-8883-E0590DB9F073}" type="presParOf" srcId="{7BDB4E42-1F12-4274-9543-09B203C7FD67}" destId="{D4B576D2-2BDF-461A-81D1-7803B989CFAB}" srcOrd="4" destOrd="0" presId="urn:microsoft.com/office/officeart/2005/8/layout/chevron1"/>
    <dgm:cxn modelId="{EF57E007-A02A-47FB-BFB8-BD5DE7B01674}" type="presParOf" srcId="{7BDB4E42-1F12-4274-9543-09B203C7FD67}" destId="{B2E2DBE2-2299-44D2-9AD2-D20DF1EBCD7E}" srcOrd="5" destOrd="0" presId="urn:microsoft.com/office/officeart/2005/8/layout/chevron1"/>
    <dgm:cxn modelId="{311F9106-572B-4993-B6D8-912B3DD28838}" type="presParOf" srcId="{7BDB4E42-1F12-4274-9543-09B203C7FD67}" destId="{7E6A5475-8705-4F99-86C6-76FF0972E1CB}" srcOrd="6" destOrd="0" presId="urn:microsoft.com/office/officeart/2005/8/layout/chevron1"/>
    <dgm:cxn modelId="{14E4E4F0-33C7-4220-A983-EF0B22297D6D}" type="presParOf" srcId="{7BDB4E42-1F12-4274-9543-09B203C7FD67}" destId="{BB1ECC99-46B2-4A9F-88B6-6E32C422FE83}" srcOrd="7" destOrd="0" presId="urn:microsoft.com/office/officeart/2005/8/layout/chevron1"/>
    <dgm:cxn modelId="{9594C35F-D758-4FAB-A446-3B3B342AAED3}" type="presParOf" srcId="{7BDB4E42-1F12-4274-9543-09B203C7FD67}" destId="{2DBF1039-947B-4452-8F5D-51AB00749C5B}" srcOrd="8"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BD9A6F-5B76-41EF-9B69-E09816FAB45D}" type="doc">
      <dgm:prSet loTypeId="urn:microsoft.com/office/officeart/2005/8/layout/chevron1" loCatId="process" qsTypeId="urn:microsoft.com/office/officeart/2005/8/quickstyle/simple1#1" qsCatId="simple" csTypeId="urn:microsoft.com/office/officeart/2005/8/colors/accent1_2#1" csCatId="accent1" phldr="1"/>
      <dgm:spPr/>
    </dgm:pt>
    <dgm:pt modelId="{4F664ADE-1B3B-463F-84D9-8C810741AE8D}">
      <dgm:prSet phldrT="[Text]"/>
      <dgm:spPr>
        <a:solidFill>
          <a:schemeClr val="accent4">
            <a:lumMod val="75000"/>
          </a:schemeClr>
        </a:solidFill>
        <a:ln>
          <a:solidFill>
            <a:schemeClr val="accent4">
              <a:lumMod val="50000"/>
            </a:schemeClr>
          </a:solidFill>
        </a:ln>
      </dgm:spPr>
      <dgm:t>
        <a:bodyPr/>
        <a:lstStyle/>
        <a:p>
          <a:r>
            <a:rPr lang="en-AU" dirty="0" smtClean="0"/>
            <a:t>High Risk</a:t>
          </a:r>
          <a:endParaRPr lang="en-AU" dirty="0"/>
        </a:p>
      </dgm:t>
    </dgm:pt>
    <dgm:pt modelId="{85793C66-2FAA-450B-8B93-8CB32DC7624F}" type="parTrans" cxnId="{5B127645-8A96-43B5-98C1-811A9D1B28E9}">
      <dgm:prSet/>
      <dgm:spPr/>
      <dgm:t>
        <a:bodyPr/>
        <a:lstStyle/>
        <a:p>
          <a:endParaRPr lang="en-AU"/>
        </a:p>
      </dgm:t>
    </dgm:pt>
    <dgm:pt modelId="{6961E2FD-9925-4862-AB54-7C14DAE9C1A0}" type="sibTrans" cxnId="{5B127645-8A96-43B5-98C1-811A9D1B28E9}">
      <dgm:prSet/>
      <dgm:spPr/>
      <dgm:t>
        <a:bodyPr/>
        <a:lstStyle/>
        <a:p>
          <a:endParaRPr lang="en-AU"/>
        </a:p>
      </dgm:t>
    </dgm:pt>
    <dgm:pt modelId="{CC8C8B2E-C82C-4A25-B76E-51E25142D749}">
      <dgm:prSet phldrT="[Text]"/>
      <dgm:spPr>
        <a:solidFill>
          <a:schemeClr val="accent5">
            <a:lumMod val="75000"/>
          </a:schemeClr>
        </a:solidFill>
        <a:ln>
          <a:solidFill>
            <a:schemeClr val="accent5">
              <a:lumMod val="50000"/>
            </a:schemeClr>
          </a:solidFill>
        </a:ln>
      </dgm:spPr>
      <dgm:t>
        <a:bodyPr/>
        <a:lstStyle/>
        <a:p>
          <a:r>
            <a:rPr lang="en-AU" dirty="0" smtClean="0"/>
            <a:t>Medium High Risk</a:t>
          </a:r>
          <a:endParaRPr lang="en-AU" dirty="0"/>
        </a:p>
      </dgm:t>
    </dgm:pt>
    <dgm:pt modelId="{6C67B783-EBA6-421A-B562-A54B7DDA14E5}" type="parTrans" cxnId="{11C8F0CA-52F2-4657-8CAC-3700AF432CAF}">
      <dgm:prSet/>
      <dgm:spPr/>
      <dgm:t>
        <a:bodyPr/>
        <a:lstStyle/>
        <a:p>
          <a:endParaRPr lang="en-AU"/>
        </a:p>
      </dgm:t>
    </dgm:pt>
    <dgm:pt modelId="{F5CA49B1-803E-4D61-8381-8215202A71F3}" type="sibTrans" cxnId="{11C8F0CA-52F2-4657-8CAC-3700AF432CAF}">
      <dgm:prSet/>
      <dgm:spPr/>
      <dgm:t>
        <a:bodyPr/>
        <a:lstStyle/>
        <a:p>
          <a:endParaRPr lang="en-AU"/>
        </a:p>
      </dgm:t>
    </dgm:pt>
    <dgm:pt modelId="{6FAE93C2-5F67-4BBA-9799-C30DEB85E7D8}">
      <dgm:prSet phldrT="[Text]"/>
      <dgm:spPr>
        <a:solidFill>
          <a:schemeClr val="accent3">
            <a:lumMod val="75000"/>
          </a:schemeClr>
        </a:solidFill>
        <a:ln>
          <a:solidFill>
            <a:schemeClr val="accent3">
              <a:lumMod val="50000"/>
            </a:schemeClr>
          </a:solidFill>
        </a:ln>
      </dgm:spPr>
      <dgm:t>
        <a:bodyPr/>
        <a:lstStyle/>
        <a:p>
          <a:r>
            <a:rPr lang="en-AU" dirty="0" smtClean="0"/>
            <a:t>Medium Risk</a:t>
          </a:r>
          <a:endParaRPr lang="en-AU" dirty="0"/>
        </a:p>
      </dgm:t>
    </dgm:pt>
    <dgm:pt modelId="{37B9CF0F-0D2A-4672-9E24-016102C45742}" type="parTrans" cxnId="{87D6E7A1-F1F3-4778-9434-3B56D187248B}">
      <dgm:prSet/>
      <dgm:spPr/>
      <dgm:t>
        <a:bodyPr/>
        <a:lstStyle/>
        <a:p>
          <a:endParaRPr lang="en-AU"/>
        </a:p>
      </dgm:t>
    </dgm:pt>
    <dgm:pt modelId="{9C6D7357-152A-40DD-9CA0-E88FA47D0540}" type="sibTrans" cxnId="{87D6E7A1-F1F3-4778-9434-3B56D187248B}">
      <dgm:prSet/>
      <dgm:spPr/>
      <dgm:t>
        <a:bodyPr/>
        <a:lstStyle/>
        <a:p>
          <a:endParaRPr lang="en-AU"/>
        </a:p>
      </dgm:t>
    </dgm:pt>
    <dgm:pt modelId="{F4645EDC-EC84-4E09-A538-1CCC94A36ED1}">
      <dgm:prSet phldrT="[Text]"/>
      <dgm:spPr>
        <a:solidFill>
          <a:schemeClr val="accent1">
            <a:lumMod val="75000"/>
          </a:schemeClr>
        </a:solidFill>
        <a:ln>
          <a:solidFill>
            <a:schemeClr val="accent1">
              <a:lumMod val="50000"/>
            </a:schemeClr>
          </a:solidFill>
        </a:ln>
      </dgm:spPr>
      <dgm:t>
        <a:bodyPr/>
        <a:lstStyle/>
        <a:p>
          <a:r>
            <a:rPr lang="en-AU" dirty="0" smtClean="0"/>
            <a:t>Low Risk</a:t>
          </a:r>
          <a:endParaRPr lang="en-AU" dirty="0"/>
        </a:p>
      </dgm:t>
    </dgm:pt>
    <dgm:pt modelId="{D24FFCE0-9D0D-42E5-ACA4-D6062508D2D0}" type="parTrans" cxnId="{567A41E6-6CC6-4970-A7C3-59C3D6A3AF10}">
      <dgm:prSet/>
      <dgm:spPr/>
      <dgm:t>
        <a:bodyPr/>
        <a:lstStyle/>
        <a:p>
          <a:endParaRPr lang="en-AU"/>
        </a:p>
      </dgm:t>
    </dgm:pt>
    <dgm:pt modelId="{E0FA5282-B5D1-46DA-A935-FEDA610BD150}" type="sibTrans" cxnId="{567A41E6-6CC6-4970-A7C3-59C3D6A3AF10}">
      <dgm:prSet/>
      <dgm:spPr/>
      <dgm:t>
        <a:bodyPr/>
        <a:lstStyle/>
        <a:p>
          <a:endParaRPr lang="en-AU"/>
        </a:p>
      </dgm:t>
    </dgm:pt>
    <dgm:pt modelId="{D4507AF4-236C-469A-82DF-3630FF694633}">
      <dgm:prSet phldrT="[Text]"/>
      <dgm:spPr>
        <a:solidFill>
          <a:schemeClr val="accent2">
            <a:lumMod val="75000"/>
          </a:schemeClr>
        </a:solidFill>
        <a:ln>
          <a:solidFill>
            <a:schemeClr val="accent2">
              <a:lumMod val="50000"/>
            </a:schemeClr>
          </a:solidFill>
        </a:ln>
      </dgm:spPr>
      <dgm:t>
        <a:bodyPr/>
        <a:lstStyle/>
        <a:p>
          <a:r>
            <a:rPr lang="en-AU" dirty="0" smtClean="0"/>
            <a:t>No Risk</a:t>
          </a:r>
          <a:endParaRPr lang="en-AU" dirty="0"/>
        </a:p>
      </dgm:t>
    </dgm:pt>
    <dgm:pt modelId="{4DF5A90D-DCE2-4A05-8FB5-698C22684228}" type="parTrans" cxnId="{EF6048E7-D696-454C-B2D2-B19FBEF8EA8F}">
      <dgm:prSet/>
      <dgm:spPr/>
      <dgm:t>
        <a:bodyPr/>
        <a:lstStyle/>
        <a:p>
          <a:endParaRPr lang="en-AU"/>
        </a:p>
      </dgm:t>
    </dgm:pt>
    <dgm:pt modelId="{C9A3B816-95B6-4C98-9A0D-F04018D013D8}" type="sibTrans" cxnId="{EF6048E7-D696-454C-B2D2-B19FBEF8EA8F}">
      <dgm:prSet/>
      <dgm:spPr/>
      <dgm:t>
        <a:bodyPr/>
        <a:lstStyle/>
        <a:p>
          <a:endParaRPr lang="en-AU"/>
        </a:p>
      </dgm:t>
    </dgm:pt>
    <dgm:pt modelId="{7BDB4E42-1F12-4274-9543-09B203C7FD67}" type="pres">
      <dgm:prSet presAssocID="{01BD9A6F-5B76-41EF-9B69-E09816FAB45D}" presName="Name0" presStyleCnt="0">
        <dgm:presLayoutVars>
          <dgm:dir/>
          <dgm:animLvl val="lvl"/>
          <dgm:resizeHandles val="exact"/>
        </dgm:presLayoutVars>
      </dgm:prSet>
      <dgm:spPr/>
    </dgm:pt>
    <dgm:pt modelId="{E2AC861A-ABAB-405A-A886-3B2671E86EE2}" type="pres">
      <dgm:prSet presAssocID="{4F664ADE-1B3B-463F-84D9-8C810741AE8D}" presName="parTxOnly" presStyleLbl="node1" presStyleIdx="0" presStyleCnt="5">
        <dgm:presLayoutVars>
          <dgm:chMax val="0"/>
          <dgm:chPref val="0"/>
          <dgm:bulletEnabled val="1"/>
        </dgm:presLayoutVars>
      </dgm:prSet>
      <dgm:spPr/>
      <dgm:t>
        <a:bodyPr/>
        <a:lstStyle/>
        <a:p>
          <a:endParaRPr lang="en-AU"/>
        </a:p>
      </dgm:t>
    </dgm:pt>
    <dgm:pt modelId="{774F1186-5C12-419B-BB2D-C2C47743B365}" type="pres">
      <dgm:prSet presAssocID="{6961E2FD-9925-4862-AB54-7C14DAE9C1A0}" presName="parTxOnlySpace" presStyleCnt="0"/>
      <dgm:spPr/>
    </dgm:pt>
    <dgm:pt modelId="{E138BBAF-85C3-418C-B231-D739EF92E147}" type="pres">
      <dgm:prSet presAssocID="{CC8C8B2E-C82C-4A25-B76E-51E25142D749}" presName="parTxOnly" presStyleLbl="node1" presStyleIdx="1" presStyleCnt="5">
        <dgm:presLayoutVars>
          <dgm:chMax val="0"/>
          <dgm:chPref val="0"/>
          <dgm:bulletEnabled val="1"/>
        </dgm:presLayoutVars>
      </dgm:prSet>
      <dgm:spPr/>
      <dgm:t>
        <a:bodyPr/>
        <a:lstStyle/>
        <a:p>
          <a:endParaRPr lang="en-AU"/>
        </a:p>
      </dgm:t>
    </dgm:pt>
    <dgm:pt modelId="{91B75A47-EB6A-4B0D-8F08-B55306566880}" type="pres">
      <dgm:prSet presAssocID="{F5CA49B1-803E-4D61-8381-8215202A71F3}" presName="parTxOnlySpace" presStyleCnt="0"/>
      <dgm:spPr/>
    </dgm:pt>
    <dgm:pt modelId="{D4B576D2-2BDF-461A-81D1-7803B989CFAB}" type="pres">
      <dgm:prSet presAssocID="{6FAE93C2-5F67-4BBA-9799-C30DEB85E7D8}" presName="parTxOnly" presStyleLbl="node1" presStyleIdx="2" presStyleCnt="5">
        <dgm:presLayoutVars>
          <dgm:chMax val="0"/>
          <dgm:chPref val="0"/>
          <dgm:bulletEnabled val="1"/>
        </dgm:presLayoutVars>
      </dgm:prSet>
      <dgm:spPr/>
      <dgm:t>
        <a:bodyPr/>
        <a:lstStyle/>
        <a:p>
          <a:endParaRPr lang="en-AU"/>
        </a:p>
      </dgm:t>
    </dgm:pt>
    <dgm:pt modelId="{B2E2DBE2-2299-44D2-9AD2-D20DF1EBCD7E}" type="pres">
      <dgm:prSet presAssocID="{9C6D7357-152A-40DD-9CA0-E88FA47D0540}" presName="parTxOnlySpace" presStyleCnt="0"/>
      <dgm:spPr/>
    </dgm:pt>
    <dgm:pt modelId="{7E6A5475-8705-4F99-86C6-76FF0972E1CB}" type="pres">
      <dgm:prSet presAssocID="{F4645EDC-EC84-4E09-A538-1CCC94A36ED1}" presName="parTxOnly" presStyleLbl="node1" presStyleIdx="3" presStyleCnt="5">
        <dgm:presLayoutVars>
          <dgm:chMax val="0"/>
          <dgm:chPref val="0"/>
          <dgm:bulletEnabled val="1"/>
        </dgm:presLayoutVars>
      </dgm:prSet>
      <dgm:spPr/>
      <dgm:t>
        <a:bodyPr/>
        <a:lstStyle/>
        <a:p>
          <a:endParaRPr lang="en-AU"/>
        </a:p>
      </dgm:t>
    </dgm:pt>
    <dgm:pt modelId="{BB1ECC99-46B2-4A9F-88B6-6E32C422FE83}" type="pres">
      <dgm:prSet presAssocID="{E0FA5282-B5D1-46DA-A935-FEDA610BD150}" presName="parTxOnlySpace" presStyleCnt="0"/>
      <dgm:spPr/>
    </dgm:pt>
    <dgm:pt modelId="{2DBF1039-947B-4452-8F5D-51AB00749C5B}" type="pres">
      <dgm:prSet presAssocID="{D4507AF4-236C-469A-82DF-3630FF694633}" presName="parTxOnly" presStyleLbl="node1" presStyleIdx="4" presStyleCnt="5">
        <dgm:presLayoutVars>
          <dgm:chMax val="0"/>
          <dgm:chPref val="0"/>
          <dgm:bulletEnabled val="1"/>
        </dgm:presLayoutVars>
      </dgm:prSet>
      <dgm:spPr/>
      <dgm:t>
        <a:bodyPr/>
        <a:lstStyle/>
        <a:p>
          <a:endParaRPr lang="en-AU"/>
        </a:p>
      </dgm:t>
    </dgm:pt>
  </dgm:ptLst>
  <dgm:cxnLst>
    <dgm:cxn modelId="{924702D6-B8B3-4D6A-B5F5-3F9B76F21265}" type="presOf" srcId="{4F664ADE-1B3B-463F-84D9-8C810741AE8D}" destId="{E2AC861A-ABAB-405A-A886-3B2671E86EE2}" srcOrd="0" destOrd="0" presId="urn:microsoft.com/office/officeart/2005/8/layout/chevron1"/>
    <dgm:cxn modelId="{EF6048E7-D696-454C-B2D2-B19FBEF8EA8F}" srcId="{01BD9A6F-5B76-41EF-9B69-E09816FAB45D}" destId="{D4507AF4-236C-469A-82DF-3630FF694633}" srcOrd="4" destOrd="0" parTransId="{4DF5A90D-DCE2-4A05-8FB5-698C22684228}" sibTransId="{C9A3B816-95B6-4C98-9A0D-F04018D013D8}"/>
    <dgm:cxn modelId="{1864AECE-5838-413F-A2AE-5F094709E55D}" type="presOf" srcId="{01BD9A6F-5B76-41EF-9B69-E09816FAB45D}" destId="{7BDB4E42-1F12-4274-9543-09B203C7FD67}" srcOrd="0" destOrd="0" presId="urn:microsoft.com/office/officeart/2005/8/layout/chevron1"/>
    <dgm:cxn modelId="{D65B80FC-9C92-4DE9-AFD9-9C8F96D58521}" type="presOf" srcId="{6FAE93C2-5F67-4BBA-9799-C30DEB85E7D8}" destId="{D4B576D2-2BDF-461A-81D1-7803B989CFAB}" srcOrd="0" destOrd="0" presId="urn:microsoft.com/office/officeart/2005/8/layout/chevron1"/>
    <dgm:cxn modelId="{3EC0364E-74ED-44D7-AF92-276D1CEC851D}" type="presOf" srcId="{F4645EDC-EC84-4E09-A538-1CCC94A36ED1}" destId="{7E6A5475-8705-4F99-86C6-76FF0972E1CB}" srcOrd="0" destOrd="0" presId="urn:microsoft.com/office/officeart/2005/8/layout/chevron1"/>
    <dgm:cxn modelId="{567A41E6-6CC6-4970-A7C3-59C3D6A3AF10}" srcId="{01BD9A6F-5B76-41EF-9B69-E09816FAB45D}" destId="{F4645EDC-EC84-4E09-A538-1CCC94A36ED1}" srcOrd="3" destOrd="0" parTransId="{D24FFCE0-9D0D-42E5-ACA4-D6062508D2D0}" sibTransId="{E0FA5282-B5D1-46DA-A935-FEDA610BD150}"/>
    <dgm:cxn modelId="{87D6E7A1-F1F3-4778-9434-3B56D187248B}" srcId="{01BD9A6F-5B76-41EF-9B69-E09816FAB45D}" destId="{6FAE93C2-5F67-4BBA-9799-C30DEB85E7D8}" srcOrd="2" destOrd="0" parTransId="{37B9CF0F-0D2A-4672-9E24-016102C45742}" sibTransId="{9C6D7357-152A-40DD-9CA0-E88FA47D0540}"/>
    <dgm:cxn modelId="{5B127645-8A96-43B5-98C1-811A9D1B28E9}" srcId="{01BD9A6F-5B76-41EF-9B69-E09816FAB45D}" destId="{4F664ADE-1B3B-463F-84D9-8C810741AE8D}" srcOrd="0" destOrd="0" parTransId="{85793C66-2FAA-450B-8B93-8CB32DC7624F}" sibTransId="{6961E2FD-9925-4862-AB54-7C14DAE9C1A0}"/>
    <dgm:cxn modelId="{1532CAEF-6E99-471B-B443-E658839562DA}" type="presOf" srcId="{CC8C8B2E-C82C-4A25-B76E-51E25142D749}" destId="{E138BBAF-85C3-418C-B231-D739EF92E147}" srcOrd="0" destOrd="0" presId="urn:microsoft.com/office/officeart/2005/8/layout/chevron1"/>
    <dgm:cxn modelId="{92355E17-A4B2-434C-B2D0-25C2FB8683AC}" type="presOf" srcId="{D4507AF4-236C-469A-82DF-3630FF694633}" destId="{2DBF1039-947B-4452-8F5D-51AB00749C5B}" srcOrd="0" destOrd="0" presId="urn:microsoft.com/office/officeart/2005/8/layout/chevron1"/>
    <dgm:cxn modelId="{11C8F0CA-52F2-4657-8CAC-3700AF432CAF}" srcId="{01BD9A6F-5B76-41EF-9B69-E09816FAB45D}" destId="{CC8C8B2E-C82C-4A25-B76E-51E25142D749}" srcOrd="1" destOrd="0" parTransId="{6C67B783-EBA6-421A-B562-A54B7DDA14E5}" sibTransId="{F5CA49B1-803E-4D61-8381-8215202A71F3}"/>
    <dgm:cxn modelId="{EC82CFEA-9C50-449F-B832-A829C90E511E}" type="presParOf" srcId="{7BDB4E42-1F12-4274-9543-09B203C7FD67}" destId="{E2AC861A-ABAB-405A-A886-3B2671E86EE2}" srcOrd="0" destOrd="0" presId="urn:microsoft.com/office/officeart/2005/8/layout/chevron1"/>
    <dgm:cxn modelId="{6478B6E2-0FEE-4CFB-AC33-663B1922E804}" type="presParOf" srcId="{7BDB4E42-1F12-4274-9543-09B203C7FD67}" destId="{774F1186-5C12-419B-BB2D-C2C47743B365}" srcOrd="1" destOrd="0" presId="urn:microsoft.com/office/officeart/2005/8/layout/chevron1"/>
    <dgm:cxn modelId="{22D0F236-B6D6-4607-88C7-D3E1EDFDB59A}" type="presParOf" srcId="{7BDB4E42-1F12-4274-9543-09B203C7FD67}" destId="{E138BBAF-85C3-418C-B231-D739EF92E147}" srcOrd="2" destOrd="0" presId="urn:microsoft.com/office/officeart/2005/8/layout/chevron1"/>
    <dgm:cxn modelId="{5D38BD9F-8860-4F27-8A44-36D37B55410B}" type="presParOf" srcId="{7BDB4E42-1F12-4274-9543-09B203C7FD67}" destId="{91B75A47-EB6A-4B0D-8F08-B55306566880}" srcOrd="3" destOrd="0" presId="urn:microsoft.com/office/officeart/2005/8/layout/chevron1"/>
    <dgm:cxn modelId="{932A006B-A5C1-4BFB-B980-812CD7100620}" type="presParOf" srcId="{7BDB4E42-1F12-4274-9543-09B203C7FD67}" destId="{D4B576D2-2BDF-461A-81D1-7803B989CFAB}" srcOrd="4" destOrd="0" presId="urn:microsoft.com/office/officeart/2005/8/layout/chevron1"/>
    <dgm:cxn modelId="{A9BDBDFB-8758-480D-9407-47AE907F2020}" type="presParOf" srcId="{7BDB4E42-1F12-4274-9543-09B203C7FD67}" destId="{B2E2DBE2-2299-44D2-9AD2-D20DF1EBCD7E}" srcOrd="5" destOrd="0" presId="urn:microsoft.com/office/officeart/2005/8/layout/chevron1"/>
    <dgm:cxn modelId="{07D7179F-6054-4540-9324-0760E864F2BA}" type="presParOf" srcId="{7BDB4E42-1F12-4274-9543-09B203C7FD67}" destId="{7E6A5475-8705-4F99-86C6-76FF0972E1CB}" srcOrd="6" destOrd="0" presId="urn:microsoft.com/office/officeart/2005/8/layout/chevron1"/>
    <dgm:cxn modelId="{2C65DC12-2F53-422F-964D-14C132E7C11C}" type="presParOf" srcId="{7BDB4E42-1F12-4274-9543-09B203C7FD67}" destId="{BB1ECC99-46B2-4A9F-88B6-6E32C422FE83}" srcOrd="7" destOrd="0" presId="urn:microsoft.com/office/officeart/2005/8/layout/chevron1"/>
    <dgm:cxn modelId="{3F458D5E-E677-4DE5-A447-06163E2FDC8D}" type="presParOf" srcId="{7BDB4E42-1F12-4274-9543-09B203C7FD67}" destId="{2DBF1039-947B-4452-8F5D-51AB00749C5B}" srcOrd="8"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AC861A-ABAB-405A-A886-3B2671E86EE2}">
      <dsp:nvSpPr>
        <dsp:cNvPr id="0" name=""/>
        <dsp:cNvSpPr/>
      </dsp:nvSpPr>
      <dsp:spPr>
        <a:xfrm>
          <a:off x="2215" y="1765954"/>
          <a:ext cx="1971429" cy="788571"/>
        </a:xfrm>
        <a:prstGeom prst="chevron">
          <a:avLst/>
        </a:prstGeom>
        <a:solidFill>
          <a:schemeClr val="accent4">
            <a:lumMod val="75000"/>
          </a:schemeClr>
        </a:solidFill>
        <a:ln w="254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AU" sz="1500" kern="1200" dirty="0" smtClean="0"/>
            <a:t>High Growth</a:t>
          </a:r>
          <a:endParaRPr lang="en-AU" sz="1500" kern="1200" dirty="0"/>
        </a:p>
      </dsp:txBody>
      <dsp:txXfrm>
        <a:off x="396501" y="1765954"/>
        <a:ext cx="1182858" cy="788571"/>
      </dsp:txXfrm>
    </dsp:sp>
    <dsp:sp modelId="{E138BBAF-85C3-418C-B231-D739EF92E147}">
      <dsp:nvSpPr>
        <dsp:cNvPr id="0" name=""/>
        <dsp:cNvSpPr/>
      </dsp:nvSpPr>
      <dsp:spPr>
        <a:xfrm>
          <a:off x="1776502" y="1765954"/>
          <a:ext cx="1971429" cy="788571"/>
        </a:xfrm>
        <a:prstGeom prst="chevron">
          <a:avLst/>
        </a:prstGeom>
        <a:solidFill>
          <a:schemeClr val="accent5">
            <a:lumMod val="7500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AU" sz="1500" kern="1200" dirty="0" smtClean="0"/>
            <a:t>Growth</a:t>
          </a:r>
          <a:endParaRPr lang="en-AU" sz="1500" kern="1200" dirty="0"/>
        </a:p>
      </dsp:txBody>
      <dsp:txXfrm>
        <a:off x="2170788" y="1765954"/>
        <a:ext cx="1182858" cy="788571"/>
      </dsp:txXfrm>
    </dsp:sp>
    <dsp:sp modelId="{D4B576D2-2BDF-461A-81D1-7803B989CFAB}">
      <dsp:nvSpPr>
        <dsp:cNvPr id="0" name=""/>
        <dsp:cNvSpPr/>
      </dsp:nvSpPr>
      <dsp:spPr>
        <a:xfrm>
          <a:off x="3550789" y="1765954"/>
          <a:ext cx="1971429" cy="788571"/>
        </a:xfrm>
        <a:prstGeom prst="chevron">
          <a:avLst/>
        </a:prstGeom>
        <a:solidFill>
          <a:schemeClr val="accent3">
            <a:lumMod val="75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AU" sz="1500" kern="1200" dirty="0" smtClean="0"/>
            <a:t>Balanced</a:t>
          </a:r>
          <a:endParaRPr lang="en-AU" sz="1500" kern="1200" dirty="0"/>
        </a:p>
      </dsp:txBody>
      <dsp:txXfrm>
        <a:off x="3945075" y="1765954"/>
        <a:ext cx="1182858" cy="788571"/>
      </dsp:txXfrm>
    </dsp:sp>
    <dsp:sp modelId="{7E6A5475-8705-4F99-86C6-76FF0972E1CB}">
      <dsp:nvSpPr>
        <dsp:cNvPr id="0" name=""/>
        <dsp:cNvSpPr/>
      </dsp:nvSpPr>
      <dsp:spPr>
        <a:xfrm>
          <a:off x="5325075" y="1765954"/>
          <a:ext cx="1971429" cy="788571"/>
        </a:xfrm>
        <a:prstGeom prst="chevron">
          <a:avLst/>
        </a:prstGeom>
        <a:solidFill>
          <a:schemeClr val="accent1">
            <a:lumMod val="7500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AU" sz="1500" kern="1200" dirty="0" smtClean="0"/>
            <a:t>Capital Stable</a:t>
          </a:r>
          <a:endParaRPr lang="en-AU" sz="1500" kern="1200" dirty="0"/>
        </a:p>
      </dsp:txBody>
      <dsp:txXfrm>
        <a:off x="5719361" y="1765954"/>
        <a:ext cx="1182858" cy="788571"/>
      </dsp:txXfrm>
    </dsp:sp>
    <dsp:sp modelId="{2DBF1039-947B-4452-8F5D-51AB00749C5B}">
      <dsp:nvSpPr>
        <dsp:cNvPr id="0" name=""/>
        <dsp:cNvSpPr/>
      </dsp:nvSpPr>
      <dsp:spPr>
        <a:xfrm>
          <a:off x="7099362" y="1765954"/>
          <a:ext cx="1971429" cy="788571"/>
        </a:xfrm>
        <a:prstGeom prst="chevron">
          <a:avLst/>
        </a:prstGeom>
        <a:solidFill>
          <a:schemeClr val="accent2">
            <a:lumMod val="75000"/>
          </a:schemeClr>
        </a:solidFill>
        <a:ln w="25400" cap="flat" cmpd="sng" algn="ctr">
          <a:solidFill>
            <a:schemeClr val="accent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20003" rIns="20003" bIns="20003" numCol="1" spcCol="1270" anchor="ctr" anchorCtr="0">
          <a:noAutofit/>
        </a:bodyPr>
        <a:lstStyle/>
        <a:p>
          <a:pPr lvl="0" algn="ctr" defTabSz="666750">
            <a:lnSpc>
              <a:spcPct val="90000"/>
            </a:lnSpc>
            <a:spcBef>
              <a:spcPct val="0"/>
            </a:spcBef>
            <a:spcAft>
              <a:spcPct val="35000"/>
            </a:spcAft>
          </a:pPr>
          <a:r>
            <a:rPr lang="en-AU" sz="1500" kern="1200" dirty="0" smtClean="0"/>
            <a:t>Capital Guaranteed /Conservative </a:t>
          </a:r>
          <a:endParaRPr lang="en-AU" sz="1500" kern="1200" dirty="0"/>
        </a:p>
      </dsp:txBody>
      <dsp:txXfrm>
        <a:off x="7493648" y="1765954"/>
        <a:ext cx="1182858" cy="78857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AC861A-ABAB-405A-A886-3B2671E86EE2}">
      <dsp:nvSpPr>
        <dsp:cNvPr id="0" name=""/>
        <dsp:cNvSpPr/>
      </dsp:nvSpPr>
      <dsp:spPr>
        <a:xfrm>
          <a:off x="2197" y="1769127"/>
          <a:ext cx="1955562" cy="782225"/>
        </a:xfrm>
        <a:prstGeom prst="chevron">
          <a:avLst/>
        </a:prstGeom>
        <a:solidFill>
          <a:schemeClr val="accent4">
            <a:lumMod val="75000"/>
          </a:schemeClr>
        </a:solidFill>
        <a:ln w="254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AU" sz="1900" kern="1200" dirty="0" smtClean="0"/>
            <a:t>Under 30</a:t>
          </a:r>
          <a:endParaRPr lang="en-AU" sz="1900" kern="1200" dirty="0"/>
        </a:p>
      </dsp:txBody>
      <dsp:txXfrm>
        <a:off x="393310" y="1769127"/>
        <a:ext cx="1173337" cy="782225"/>
      </dsp:txXfrm>
    </dsp:sp>
    <dsp:sp modelId="{E138BBAF-85C3-418C-B231-D739EF92E147}">
      <dsp:nvSpPr>
        <dsp:cNvPr id="0" name=""/>
        <dsp:cNvSpPr/>
      </dsp:nvSpPr>
      <dsp:spPr>
        <a:xfrm>
          <a:off x="1762203" y="1769127"/>
          <a:ext cx="1955562" cy="782225"/>
        </a:xfrm>
        <a:prstGeom prst="chevron">
          <a:avLst/>
        </a:prstGeom>
        <a:solidFill>
          <a:schemeClr val="accent5">
            <a:lumMod val="7500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AU" sz="1900" kern="1200" dirty="0" smtClean="0"/>
            <a:t>30 to 40</a:t>
          </a:r>
          <a:endParaRPr lang="en-AU" sz="1900" kern="1200" dirty="0"/>
        </a:p>
      </dsp:txBody>
      <dsp:txXfrm>
        <a:off x="2153316" y="1769127"/>
        <a:ext cx="1173337" cy="782225"/>
      </dsp:txXfrm>
    </dsp:sp>
    <dsp:sp modelId="{D4B576D2-2BDF-461A-81D1-7803B989CFAB}">
      <dsp:nvSpPr>
        <dsp:cNvPr id="0" name=""/>
        <dsp:cNvSpPr/>
      </dsp:nvSpPr>
      <dsp:spPr>
        <a:xfrm>
          <a:off x="3522210" y="1769127"/>
          <a:ext cx="1955562" cy="782225"/>
        </a:xfrm>
        <a:prstGeom prst="chevron">
          <a:avLst/>
        </a:prstGeom>
        <a:solidFill>
          <a:schemeClr val="accent3">
            <a:lumMod val="75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AU" sz="1900" kern="1200" dirty="0" smtClean="0"/>
            <a:t>40 to 50</a:t>
          </a:r>
          <a:endParaRPr lang="en-AU" sz="1900" kern="1200" dirty="0"/>
        </a:p>
      </dsp:txBody>
      <dsp:txXfrm>
        <a:off x="3913323" y="1769127"/>
        <a:ext cx="1173337" cy="782225"/>
      </dsp:txXfrm>
    </dsp:sp>
    <dsp:sp modelId="{7E6A5475-8705-4F99-86C6-76FF0972E1CB}">
      <dsp:nvSpPr>
        <dsp:cNvPr id="0" name=""/>
        <dsp:cNvSpPr/>
      </dsp:nvSpPr>
      <dsp:spPr>
        <a:xfrm>
          <a:off x="5282217" y="1769127"/>
          <a:ext cx="1955562" cy="782225"/>
        </a:xfrm>
        <a:prstGeom prst="chevron">
          <a:avLst/>
        </a:prstGeom>
        <a:solidFill>
          <a:schemeClr val="accent1">
            <a:lumMod val="7500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AU" sz="1900" kern="1200" dirty="0" smtClean="0"/>
            <a:t>50 to 60</a:t>
          </a:r>
          <a:endParaRPr lang="en-AU" sz="1900" kern="1200" dirty="0"/>
        </a:p>
      </dsp:txBody>
      <dsp:txXfrm>
        <a:off x="5673330" y="1769127"/>
        <a:ext cx="1173337" cy="782225"/>
      </dsp:txXfrm>
    </dsp:sp>
    <dsp:sp modelId="{2DBF1039-947B-4452-8F5D-51AB00749C5B}">
      <dsp:nvSpPr>
        <dsp:cNvPr id="0" name=""/>
        <dsp:cNvSpPr/>
      </dsp:nvSpPr>
      <dsp:spPr>
        <a:xfrm>
          <a:off x="7042223" y="1769127"/>
          <a:ext cx="1955562" cy="782225"/>
        </a:xfrm>
        <a:prstGeom prst="chevron">
          <a:avLst/>
        </a:prstGeom>
        <a:solidFill>
          <a:schemeClr val="accent2">
            <a:lumMod val="75000"/>
          </a:schemeClr>
        </a:solidFill>
        <a:ln w="25400" cap="flat" cmpd="sng" algn="ctr">
          <a:solidFill>
            <a:schemeClr val="accent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010" tIns="25337" rIns="25337" bIns="25337" numCol="1" spcCol="1270" anchor="ctr" anchorCtr="0">
          <a:noAutofit/>
        </a:bodyPr>
        <a:lstStyle/>
        <a:p>
          <a:pPr lvl="0" algn="ctr" defTabSz="844550">
            <a:lnSpc>
              <a:spcPct val="90000"/>
            </a:lnSpc>
            <a:spcBef>
              <a:spcPct val="0"/>
            </a:spcBef>
            <a:spcAft>
              <a:spcPct val="35000"/>
            </a:spcAft>
          </a:pPr>
          <a:r>
            <a:rPr lang="en-AU" sz="1900" kern="1200" dirty="0" smtClean="0"/>
            <a:t>60 to retirement</a:t>
          </a:r>
          <a:endParaRPr lang="en-AU" sz="1900" kern="1200" dirty="0"/>
        </a:p>
      </dsp:txBody>
      <dsp:txXfrm>
        <a:off x="7433336" y="1769127"/>
        <a:ext cx="1173337" cy="7822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AC861A-ABAB-405A-A886-3B2671E86EE2}">
      <dsp:nvSpPr>
        <dsp:cNvPr id="0" name=""/>
        <dsp:cNvSpPr/>
      </dsp:nvSpPr>
      <dsp:spPr>
        <a:xfrm>
          <a:off x="2215" y="1765954"/>
          <a:ext cx="1971429" cy="788571"/>
        </a:xfrm>
        <a:prstGeom prst="chevron">
          <a:avLst/>
        </a:prstGeom>
        <a:solidFill>
          <a:schemeClr val="accent4">
            <a:lumMod val="75000"/>
          </a:schemeClr>
        </a:solidFill>
        <a:ln w="25400" cap="flat" cmpd="sng" algn="ctr">
          <a:solidFill>
            <a:schemeClr val="accent4">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AU" sz="2200" kern="1200" dirty="0" smtClean="0"/>
            <a:t>High Risk</a:t>
          </a:r>
          <a:endParaRPr lang="en-AU" sz="2200" kern="1200" dirty="0"/>
        </a:p>
      </dsp:txBody>
      <dsp:txXfrm>
        <a:off x="396501" y="1765954"/>
        <a:ext cx="1182858" cy="788571"/>
      </dsp:txXfrm>
    </dsp:sp>
    <dsp:sp modelId="{E138BBAF-85C3-418C-B231-D739EF92E147}">
      <dsp:nvSpPr>
        <dsp:cNvPr id="0" name=""/>
        <dsp:cNvSpPr/>
      </dsp:nvSpPr>
      <dsp:spPr>
        <a:xfrm>
          <a:off x="1776502" y="1765954"/>
          <a:ext cx="1971429" cy="788571"/>
        </a:xfrm>
        <a:prstGeom prst="chevron">
          <a:avLst/>
        </a:prstGeom>
        <a:solidFill>
          <a:schemeClr val="accent5">
            <a:lumMod val="75000"/>
          </a:schemeClr>
        </a:solidFill>
        <a:ln w="25400" cap="flat" cmpd="sng" algn="ctr">
          <a:solidFill>
            <a:schemeClr val="accent5">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AU" sz="2200" kern="1200" dirty="0" smtClean="0"/>
            <a:t>Medium High Risk</a:t>
          </a:r>
          <a:endParaRPr lang="en-AU" sz="2200" kern="1200" dirty="0"/>
        </a:p>
      </dsp:txBody>
      <dsp:txXfrm>
        <a:off x="2170788" y="1765954"/>
        <a:ext cx="1182858" cy="788571"/>
      </dsp:txXfrm>
    </dsp:sp>
    <dsp:sp modelId="{D4B576D2-2BDF-461A-81D1-7803B989CFAB}">
      <dsp:nvSpPr>
        <dsp:cNvPr id="0" name=""/>
        <dsp:cNvSpPr/>
      </dsp:nvSpPr>
      <dsp:spPr>
        <a:xfrm>
          <a:off x="3550789" y="1765954"/>
          <a:ext cx="1971429" cy="788571"/>
        </a:xfrm>
        <a:prstGeom prst="chevron">
          <a:avLst/>
        </a:prstGeom>
        <a:solidFill>
          <a:schemeClr val="accent3">
            <a:lumMod val="75000"/>
          </a:schemeClr>
        </a:solidFill>
        <a:ln w="25400" cap="flat" cmpd="sng" algn="ctr">
          <a:solidFill>
            <a:schemeClr val="accent3">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AU" sz="2200" kern="1200" dirty="0" smtClean="0"/>
            <a:t>Medium Risk</a:t>
          </a:r>
          <a:endParaRPr lang="en-AU" sz="2200" kern="1200" dirty="0"/>
        </a:p>
      </dsp:txBody>
      <dsp:txXfrm>
        <a:off x="3945075" y="1765954"/>
        <a:ext cx="1182858" cy="788571"/>
      </dsp:txXfrm>
    </dsp:sp>
    <dsp:sp modelId="{7E6A5475-8705-4F99-86C6-76FF0972E1CB}">
      <dsp:nvSpPr>
        <dsp:cNvPr id="0" name=""/>
        <dsp:cNvSpPr/>
      </dsp:nvSpPr>
      <dsp:spPr>
        <a:xfrm>
          <a:off x="5325075" y="1765954"/>
          <a:ext cx="1971429" cy="788571"/>
        </a:xfrm>
        <a:prstGeom prst="chevron">
          <a:avLst/>
        </a:prstGeom>
        <a:solidFill>
          <a:schemeClr val="accent1">
            <a:lumMod val="75000"/>
          </a:schemeClr>
        </a:solidFill>
        <a:ln w="25400" cap="flat" cmpd="sng" algn="ctr">
          <a:solidFill>
            <a:schemeClr val="accent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AU" sz="2200" kern="1200" dirty="0" smtClean="0"/>
            <a:t>Low Risk</a:t>
          </a:r>
          <a:endParaRPr lang="en-AU" sz="2200" kern="1200" dirty="0"/>
        </a:p>
      </dsp:txBody>
      <dsp:txXfrm>
        <a:off x="5719361" y="1765954"/>
        <a:ext cx="1182858" cy="788571"/>
      </dsp:txXfrm>
    </dsp:sp>
    <dsp:sp modelId="{2DBF1039-947B-4452-8F5D-51AB00749C5B}">
      <dsp:nvSpPr>
        <dsp:cNvPr id="0" name=""/>
        <dsp:cNvSpPr/>
      </dsp:nvSpPr>
      <dsp:spPr>
        <a:xfrm>
          <a:off x="7099362" y="1765954"/>
          <a:ext cx="1971429" cy="788571"/>
        </a:xfrm>
        <a:prstGeom prst="chevron">
          <a:avLst/>
        </a:prstGeom>
        <a:solidFill>
          <a:schemeClr val="accent2">
            <a:lumMod val="75000"/>
          </a:schemeClr>
        </a:solidFill>
        <a:ln w="25400" cap="flat" cmpd="sng" algn="ctr">
          <a:solidFill>
            <a:schemeClr val="accent2">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AU" sz="2200" kern="1200" dirty="0" smtClean="0"/>
            <a:t>No Risk</a:t>
          </a:r>
          <a:endParaRPr lang="en-AU" sz="2200" kern="1200" dirty="0"/>
        </a:p>
      </dsp:txBody>
      <dsp:txXfrm>
        <a:off x="7493648" y="1765954"/>
        <a:ext cx="1182858" cy="78857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4EB544C7-CD1D-4A2B-A14B-989004D3A4F8}" type="datetimeFigureOut">
              <a:rPr lang="en-AU"/>
              <a:pPr>
                <a:defRPr/>
              </a:pPr>
              <a:t>24/05/2012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AU"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AU"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228C29C-33E1-4849-9DD4-33B317BC3CDF}" type="slidenum">
              <a:rPr lang="en-AU"/>
              <a:pPr>
                <a:defRPr/>
              </a:pPr>
              <a:t>‹#›</a:t>
            </a:fld>
            <a:endParaRPr lang="en-AU"/>
          </a:p>
        </p:txBody>
      </p:sp>
    </p:spTree>
    <p:extLst>
      <p:ext uri="{BB962C8B-B14F-4D97-AF65-F5344CB8AC3E}">
        <p14:creationId xmlns:p14="http://schemas.microsoft.com/office/powerpoint/2010/main" val="4668210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en.wikipedia.org/wiki/Stock"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en.wikipedia.org/wiki/Corporation"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en.wikipedia.org/wiki/Price_level"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en.wikipedia.org/wiki/Economy"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AU" smtClean="0"/>
              <a:t>Move arms and breath</a:t>
            </a:r>
          </a:p>
          <a:p>
            <a:pPr eaLnBrk="1" hangingPunct="1">
              <a:spcBef>
                <a:spcPct val="0"/>
              </a:spcBef>
            </a:pPr>
            <a:r>
              <a:rPr lang="en-AU" smtClean="0"/>
              <a:t>Stay on screen for one minute</a:t>
            </a:r>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EC8A25-5209-423C-8B63-B22F47B473A5}" type="slidenum">
              <a:rPr lang="en-AU" smtClean="0"/>
              <a:pPr/>
              <a:t>2</a:t>
            </a:fld>
            <a:endParaRPr lang="en-A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Wholesale deposits are invested in financial institutions and are used to finance mortgages and personal loans.         </a:t>
            </a:r>
          </a:p>
          <a:p>
            <a:pPr eaLnBrk="1" hangingPunct="1"/>
            <a:endParaRPr lang="en-AU" smtClean="0"/>
          </a:p>
          <a:p>
            <a:endParaRPr lang="en-AU" smtClean="0"/>
          </a:p>
          <a:p>
            <a:r>
              <a:rPr lang="en-AU" smtClean="0"/>
              <a:t>Christmas club or other special event savings. Usually save over the course of a year to pay for Christmas or holiday, basic savings account. Low risk short term investments. </a:t>
            </a:r>
          </a:p>
          <a:p>
            <a:r>
              <a:rPr lang="en-AU" smtClean="0"/>
              <a:t>	</a:t>
            </a:r>
          </a:p>
          <a:p>
            <a:pPr eaLnBrk="1" hangingPunct="1"/>
            <a:r>
              <a:rPr lang="en-AU" smtClean="0"/>
              <a:t>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smtClean="0"/>
          </a:p>
        </p:txBody>
      </p:sp>
      <p:sp>
        <p:nvSpPr>
          <p:cNvPr id="460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BEB99C7-62BE-43A9-A5BE-123214C45239}" type="slidenum">
              <a:rPr lang="en-AU" smtClean="0"/>
              <a:pPr/>
              <a:t>21</a:t>
            </a:fld>
            <a:endParaRPr lang="en-A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AU"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58AB51-4D5A-47D9-A1F4-6C048C105895}" type="slidenum">
              <a:rPr lang="en-AU" smtClean="0"/>
              <a:pPr/>
              <a:t>3</a:t>
            </a:fld>
            <a:endParaRPr lang="en-A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In June 2004 the SIS Act and Regulations were amended to require all superannuation trustees to apply to become a Registrable Superannuation Entity Licensee (RSE Licensee) in addition each of the superannuation funds the trustee operates is also required to be registered. The transition period is intended to end 30 June 2006. The new licensing regime requires trustees of superannuation funds to demonstrate to APRA that they have adequate resources (human, technology and financial), risk management systems and appropriate skills and expertise to manage the superannuation fund. The licensing regime has lifted the bar for superannuation trustees with a significant number of small to medium size superannuation funds exiting the industry due to the increasing risk and compliance demands.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The Financial Services Reform Act covers a very broad area of finance and is designed to provide standardisation within the financial services industry. Under the FSR, to operate a superannuation fund, the trustee must have a licence to run a fund and the individuals within the funds require a licence to perform their job.</a:t>
            </a:r>
          </a:p>
          <a:p>
            <a:pPr eaLnBrk="1" hangingPunct="1"/>
            <a:r>
              <a:rPr lang="en-AU" smtClean="0"/>
              <a:t>With regard to superannuation, FSR:</a:t>
            </a:r>
          </a:p>
          <a:p>
            <a:pPr eaLnBrk="1" hangingPunct="1"/>
            <a:endParaRPr lang="en-A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Red chips are are the stocks of mainland China companies incorporated outside mainland China and listed in Hong Kong. The actual business is based in mainland China and controlled, either directly or indirectly, by the central, provincial or municipal governments of the Peoples' Republic of China. The word "red" represents the PRC and the Chinese Communist Party.</a:t>
            </a:r>
          </a:p>
          <a:p>
            <a:pPr eaLnBrk="1" hangingPunct="1"/>
            <a:r>
              <a:rPr lang="en-AU" smtClean="0"/>
              <a:t>Green chips are companies who are earth friendly such as solar/wind energy. Electric cars, carbon trading geothermal. </a:t>
            </a:r>
          </a:p>
          <a:p>
            <a:pPr eaLnBrk="1" hangingPunct="1"/>
            <a:r>
              <a:rPr lang="en-AU" smtClean="0"/>
              <a:t>Blue chips are is </a:t>
            </a:r>
            <a:r>
              <a:rPr lang="en-AU" smtClean="0">
                <a:hlinkClick r:id="rId3" tooltip="Stock"/>
              </a:rPr>
              <a:t>stock</a:t>
            </a:r>
            <a:r>
              <a:rPr lang="en-AU" smtClean="0"/>
              <a:t> in a </a:t>
            </a:r>
            <a:r>
              <a:rPr lang="en-AU" smtClean="0">
                <a:hlinkClick r:id="rId4" tooltip="Corporation"/>
              </a:rPr>
              <a:t>corporation</a:t>
            </a:r>
            <a:r>
              <a:rPr lang="en-AU" smtClean="0"/>
              <a:t> with a national reputation for quality, reliability and the ability to operate profitably in good times and bad.</a:t>
            </a:r>
          </a:p>
          <a:p>
            <a:pPr eaLnBrk="1" hangingPunct="1"/>
            <a:r>
              <a:rPr lang="en-AU" smtClean="0"/>
              <a:t>Dividends are portion of corporate profits paid out to stockholders </a:t>
            </a:r>
          </a:p>
          <a:p>
            <a:pPr eaLnBrk="1" hangingPunct="1"/>
            <a:endParaRPr lang="en-AU" smtClean="0"/>
          </a:p>
          <a:p>
            <a:pPr eaLnBrk="1" hangingPunct="1"/>
            <a:r>
              <a:rPr lang="en-AU" b="1" smtClean="0"/>
              <a:t>International share</a:t>
            </a:r>
            <a:r>
              <a:rPr lang="en-AU" smtClean="0"/>
              <a:t> </a:t>
            </a:r>
            <a:r>
              <a:rPr lang="en-AU" b="1" smtClean="0"/>
              <a:t>International share</a:t>
            </a:r>
            <a:r>
              <a:rPr lang="en-AU" smtClean="0"/>
              <a:t>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TextEdi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pPr>
            <a:r>
              <a:rPr lang="en-AU" sz="1000" dirty="0" smtClean="0"/>
              <a:t>Risks of property investing include vacancies, vocational factors, unprofitable property development activities, declining property values and realised losses when properties are sold. Property investments may be held in a trust listed on a securities exchange, and in that case, will also attract some of the risk associated with share market volatility. Property development may also be undertaken where the risks include delays in obtaining required approvals, construction risk, leasing risk and market risk. </a:t>
            </a:r>
          </a:p>
          <a:p>
            <a:pPr eaLnBrk="1" hangingPunct="1">
              <a:lnSpc>
                <a:spcPct val="80000"/>
              </a:lnSpc>
            </a:pPr>
            <a:endParaRPr lang="en-AU" sz="1000" dirty="0" smtClean="0"/>
          </a:p>
          <a:p>
            <a:pPr eaLnBrk="1" hangingPunct="1">
              <a:lnSpc>
                <a:spcPct val="80000"/>
              </a:lnSpc>
            </a:pPr>
            <a:r>
              <a:rPr lang="en-AU" sz="1000" dirty="0" smtClean="0"/>
              <a:t>Direct property is commercial, industrial, retail, bulky goods, residential or any other property investment class, which are held directly or through collective ownership vehicles (such as Trusts and Syndicates). Typically such investments are subject to appraisal based valuations </a:t>
            </a:r>
          </a:p>
          <a:p>
            <a:pPr eaLnBrk="1" hangingPunct="1">
              <a:lnSpc>
                <a:spcPct val="80000"/>
              </a:lnSpc>
            </a:pPr>
            <a:endParaRPr lang="en-AU" sz="1000" dirty="0" smtClean="0"/>
          </a:p>
          <a:p>
            <a:pPr eaLnBrk="1" hangingPunct="1">
              <a:lnSpc>
                <a:spcPct val="80000"/>
              </a:lnSpc>
            </a:pPr>
            <a:r>
              <a:rPr lang="en-AU" sz="1000" dirty="0" smtClean="0"/>
              <a:t>Listed property investments in AGEST are property trusts (or Real</a:t>
            </a:r>
          </a:p>
          <a:p>
            <a:pPr eaLnBrk="1" hangingPunct="1">
              <a:lnSpc>
                <a:spcPct val="80000"/>
              </a:lnSpc>
            </a:pPr>
            <a:r>
              <a:rPr lang="en-AU" sz="1000" dirty="0" smtClean="0"/>
              <a:t>Estate Investment Trusts, "REITs") that are listed on stock exchanges</a:t>
            </a:r>
          </a:p>
          <a:p>
            <a:pPr eaLnBrk="1" hangingPunct="1">
              <a:lnSpc>
                <a:spcPct val="80000"/>
              </a:lnSpc>
            </a:pPr>
            <a:r>
              <a:rPr lang="en-AU" sz="1000" dirty="0" smtClean="0"/>
              <a:t>around the world (excluding Australia). A property trust enables funds</a:t>
            </a:r>
          </a:p>
          <a:p>
            <a:pPr eaLnBrk="1" hangingPunct="1">
              <a:lnSpc>
                <a:spcPct val="80000"/>
              </a:lnSpc>
            </a:pPr>
            <a:r>
              <a:rPr lang="en-AU" sz="1000" dirty="0" smtClean="0"/>
              <a:t>from a number of investors to be pooled together in order to purchase</a:t>
            </a:r>
          </a:p>
          <a:p>
            <a:pPr eaLnBrk="1" hangingPunct="1">
              <a:lnSpc>
                <a:spcPct val="80000"/>
              </a:lnSpc>
            </a:pPr>
            <a:r>
              <a:rPr lang="en-AU" sz="1000" dirty="0" smtClean="0"/>
              <a:t>properties for the trust.</a:t>
            </a:r>
          </a:p>
          <a:p>
            <a:pPr eaLnBrk="1" hangingPunct="1">
              <a:lnSpc>
                <a:spcPct val="80000"/>
              </a:lnSpc>
            </a:pPr>
            <a:endParaRPr lang="en-AU" sz="1000" dirty="0" smtClean="0"/>
          </a:p>
          <a:p>
            <a:pPr eaLnBrk="1" hangingPunct="1">
              <a:lnSpc>
                <a:spcPct val="80000"/>
              </a:lnSpc>
            </a:pPr>
            <a:r>
              <a:rPr lang="en-AU" sz="1000" dirty="0" smtClean="0"/>
              <a:t>The shares of the trust can be bought and sold at any time, making</a:t>
            </a:r>
          </a:p>
          <a:p>
            <a:pPr eaLnBrk="1" hangingPunct="1">
              <a:lnSpc>
                <a:spcPct val="80000"/>
              </a:lnSpc>
            </a:pPr>
            <a:r>
              <a:rPr lang="en-AU" sz="1000" dirty="0" smtClean="0"/>
              <a:t>them a highly liquid investment. However this also means that they</a:t>
            </a:r>
          </a:p>
          <a:p>
            <a:pPr eaLnBrk="1" hangingPunct="1">
              <a:lnSpc>
                <a:spcPct val="80000"/>
              </a:lnSpc>
            </a:pPr>
            <a:r>
              <a:rPr lang="en-AU" sz="1000" dirty="0" smtClean="0"/>
              <a:t>tend to rise and fall in value frequently, just like all other listed shares.</a:t>
            </a:r>
          </a:p>
          <a:p>
            <a:pPr eaLnBrk="1" hangingPunct="1">
              <a:lnSpc>
                <a:spcPct val="80000"/>
              </a:lnSpc>
            </a:pPr>
            <a:r>
              <a:rPr lang="en-AU" sz="1000" dirty="0" smtClean="0"/>
              <a:t>Some property trusts hold only one property, but most will hold a</a:t>
            </a:r>
          </a:p>
          <a:p>
            <a:pPr eaLnBrk="1" hangingPunct="1">
              <a:lnSpc>
                <a:spcPct val="80000"/>
              </a:lnSpc>
            </a:pPr>
            <a:r>
              <a:rPr lang="en-AU" sz="1000" dirty="0" smtClean="0"/>
              <a:t>range of properties, diversified by sector (mainly office, industrial,</a:t>
            </a:r>
          </a:p>
          <a:p>
            <a:pPr eaLnBrk="1" hangingPunct="1">
              <a:lnSpc>
                <a:spcPct val="80000"/>
              </a:lnSpc>
            </a:pPr>
            <a:r>
              <a:rPr lang="en-AU" sz="1000" dirty="0" smtClean="0"/>
              <a:t>retail). The manager of the trust will also usually try to further diversify</a:t>
            </a:r>
          </a:p>
          <a:p>
            <a:pPr eaLnBrk="1" hangingPunct="1">
              <a:lnSpc>
                <a:spcPct val="80000"/>
              </a:lnSpc>
            </a:pPr>
            <a:r>
              <a:rPr lang="en-AU" sz="1000" dirty="0" smtClean="0"/>
              <a:t>the portfolio of properties in relation to the unexpired period of each</a:t>
            </a:r>
          </a:p>
          <a:p>
            <a:pPr eaLnBrk="1" hangingPunct="1">
              <a:lnSpc>
                <a:spcPct val="80000"/>
              </a:lnSpc>
            </a:pPr>
            <a:r>
              <a:rPr lang="en-AU" sz="1000" dirty="0" smtClean="0"/>
              <a:t>lease and the physical location of each property.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Unit price can change</a:t>
            </a:r>
          </a:p>
          <a:p>
            <a:pPr eaLnBrk="1" hangingPunct="1"/>
            <a:r>
              <a:rPr lang="en-AU" smtClean="0"/>
              <a:t>No fixed interest rate</a:t>
            </a:r>
          </a:p>
          <a:p>
            <a:pPr eaLnBrk="1" hangingPunct="1"/>
            <a:r>
              <a:rPr lang="en-AU" smtClean="0"/>
              <a:t>Inflation - </a:t>
            </a:r>
            <a:r>
              <a:rPr lang="en-AU" b="1" smtClean="0"/>
              <a:t>inflation</a:t>
            </a:r>
            <a:r>
              <a:rPr lang="en-AU" smtClean="0"/>
              <a:t> is a rise in the general </a:t>
            </a:r>
            <a:r>
              <a:rPr lang="en-AU" smtClean="0">
                <a:hlinkClick r:id="rId3" tooltip="Price level"/>
              </a:rPr>
              <a:t>level of prices</a:t>
            </a:r>
            <a:r>
              <a:rPr lang="en-AU" smtClean="0"/>
              <a:t> of goods and services in an </a:t>
            </a:r>
            <a:r>
              <a:rPr lang="en-AU" smtClean="0">
                <a:hlinkClick r:id="rId4" tooltip="Economy"/>
              </a:rPr>
              <a:t>economy</a:t>
            </a:r>
            <a:r>
              <a:rPr lang="en-AU" smtClean="0"/>
              <a:t> over a period of time </a:t>
            </a:r>
          </a:p>
          <a:p>
            <a:pPr eaLnBrk="1" hangingPunct="1"/>
            <a:r>
              <a:rPr lang="en-AU" smtClean="0"/>
              <a:t>prime bank bills, commercial paper and term deposits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TextEdi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pPr>
            <a:r>
              <a:rPr lang="en-AU" sz="900" smtClean="0"/>
              <a:t>Tax incentives</a:t>
            </a:r>
          </a:p>
          <a:p>
            <a:pPr eaLnBrk="1" hangingPunct="1">
              <a:lnSpc>
                <a:spcPct val="90000"/>
              </a:lnSpc>
            </a:pPr>
            <a:r>
              <a:rPr lang="en-AU" sz="900" smtClean="0"/>
              <a:t>initial investment and the 125% rule for making additional investments, as well as estate planning and investing for children.</a:t>
            </a:r>
          </a:p>
          <a:p>
            <a:pPr eaLnBrk="1" hangingPunct="1">
              <a:lnSpc>
                <a:spcPct val="90000"/>
              </a:lnSpc>
            </a:pPr>
            <a:endParaRPr lang="en-AU" sz="900" smtClean="0"/>
          </a:p>
          <a:p>
            <a:pPr eaLnBrk="1" hangingPunct="1">
              <a:lnSpc>
                <a:spcPct val="90000"/>
              </a:lnSpc>
            </a:pPr>
            <a:r>
              <a:rPr lang="en-AU" sz="900" smtClean="0"/>
              <a:t>Within 8 years All earnings will be taxed at the marginal tax rate of the investor with a tax offset of 30%</a:t>
            </a:r>
          </a:p>
          <a:p>
            <a:pPr eaLnBrk="1" hangingPunct="1">
              <a:lnSpc>
                <a:spcPct val="90000"/>
              </a:lnSpc>
            </a:pPr>
            <a:r>
              <a:rPr lang="en-AU" sz="900" smtClean="0"/>
              <a:t>During the 9th year1/3 of the earnings are tax paid with the remaining 2/3 taxed at the marginal rate of the investor with a tax offset of 30% of the assessable amount. </a:t>
            </a:r>
          </a:p>
          <a:p>
            <a:pPr eaLnBrk="1" hangingPunct="1">
              <a:lnSpc>
                <a:spcPct val="90000"/>
              </a:lnSpc>
            </a:pPr>
            <a:r>
              <a:rPr lang="en-AU" sz="900" smtClean="0"/>
              <a:t>During the 10th year2/3 of the earnings are tax paid with the remaining 1/3 taxed at the marginal rate of the investor with a tax offset of 30% of the assessable amount</a:t>
            </a:r>
          </a:p>
          <a:p>
            <a:pPr eaLnBrk="1" hangingPunct="1">
              <a:lnSpc>
                <a:spcPct val="90000"/>
              </a:lnSpc>
            </a:pPr>
            <a:r>
              <a:rPr lang="en-AU" sz="900" smtClean="0"/>
              <a:t>After 10 years All investment bond earnings are tax paid</a:t>
            </a:r>
          </a:p>
          <a:p>
            <a:pPr eaLnBrk="1" hangingPunct="1">
              <a:lnSpc>
                <a:spcPct val="90000"/>
              </a:lnSpc>
            </a:pPr>
            <a:endParaRPr lang="en-AU" sz="900" smtClean="0"/>
          </a:p>
          <a:p>
            <a:pPr eaLnBrk="1" hangingPunct="1">
              <a:lnSpc>
                <a:spcPct val="90000"/>
              </a:lnSpc>
            </a:pPr>
            <a:r>
              <a:rPr lang="en-AU" sz="900" b="1" smtClean="0"/>
              <a:t>The 125% Rule</a:t>
            </a:r>
            <a:r>
              <a:rPr lang="en-AU" sz="900" smtClean="0"/>
              <a:t/>
            </a:r>
            <a:br>
              <a:rPr lang="en-AU" sz="900" smtClean="0"/>
            </a:br>
            <a:r>
              <a:rPr lang="en-AU" sz="900" smtClean="0"/>
              <a:t/>
            </a:r>
            <a:br>
              <a:rPr lang="en-AU" sz="900" smtClean="0"/>
            </a:br>
            <a:r>
              <a:rPr lang="en-AU" sz="900" smtClean="0"/>
              <a:t>The 125% rule can make insurance bonds an even more tax-effective investment strategy. In subsequent years, additional investments of up to 125% of the previous year can be made to an investment bond, and provided the investor does not make any withdrawals, the additional contributions to an investment bond do not need to be invested for a full 10 years before acquiring a tax paid status.</a:t>
            </a:r>
            <a:br>
              <a:rPr lang="en-AU" sz="900" smtClean="0"/>
            </a:br>
            <a:r>
              <a:rPr lang="en-AU" sz="900" smtClean="0"/>
              <a:t/>
            </a:r>
            <a:br>
              <a:rPr lang="en-AU" sz="900" smtClean="0"/>
            </a:br>
            <a:r>
              <a:rPr lang="en-AU" sz="900" smtClean="0"/>
              <a:t>The example below shows how on an initial investment of $10,000, an investor can take advantage of the 125% rule by making additional investments of up to 125% of investment contribution of the previous year. As shown, a contribution of $74,506 can be made in the 10th year and still have a tax paid status after only one year. If the term of the investment bond is extended beyond 10 years, the investor can continue to take advantage of the 125% rule. However, if a contribution is not made in any one year, any further contribution will </a:t>
            </a:r>
            <a:r>
              <a:rPr lang="en-AU" sz="900" b="1" u="sng" smtClean="0">
                <a:hlinkClick r:id="" tooltip="Powered by Text-Enhance"/>
              </a:rPr>
              <a:t>start</a:t>
            </a:r>
            <a:r>
              <a:rPr lang="en-AU" sz="900" smtClean="0"/>
              <a:t> the 10 year period again for the whole invested amount.</a:t>
            </a:r>
            <a:br>
              <a:rPr lang="en-AU" sz="900" smtClean="0"/>
            </a:br>
            <a:endParaRPr lang="en-AU" sz="900" smtClean="0"/>
          </a:p>
          <a:p>
            <a:pPr eaLnBrk="1" hangingPunct="1">
              <a:lnSpc>
                <a:spcPct val="90000"/>
              </a:lnSpc>
            </a:pPr>
            <a:endParaRPr lang="en-AU" sz="900" smtClean="0"/>
          </a:p>
          <a:p>
            <a:pPr eaLnBrk="1" hangingPunct="1">
              <a:lnSpc>
                <a:spcPct val="90000"/>
              </a:lnSpc>
            </a:pPr>
            <a:r>
              <a:rPr lang="en-AU" sz="900" smtClean="0"/>
              <a:t>Greece in 2011. Its bonds were considered very risky, in part because Greece did not have its own currency </a:t>
            </a:r>
            <a:br>
              <a:rPr lang="en-AU" sz="900" smtClean="0"/>
            </a:br>
            <a:endParaRPr lang="en-AU" sz="9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TextEdi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Australian safer because of varying international dollar</a:t>
            </a:r>
          </a:p>
          <a:p>
            <a:pPr eaLnBrk="1" hangingPunct="1"/>
            <a:endParaRPr lang="en-A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Espace réservé de la date 3"/>
          <p:cNvSpPr>
            <a:spLocks noGrp="1"/>
          </p:cNvSpPr>
          <p:nvPr>
            <p:ph type="dt" sz="half" idx="10"/>
          </p:nvPr>
        </p:nvSpPr>
        <p:spPr/>
        <p:txBody>
          <a:bodyPr/>
          <a:lstStyle>
            <a:lvl1pPr>
              <a:defRPr/>
            </a:lvl1pPr>
          </a:lstStyle>
          <a:p>
            <a:pPr>
              <a:defRPr/>
            </a:pPr>
            <a:fld id="{D4F4E659-6938-4B4D-B5A3-D1FCD230AC44}" type="datetimeFigureOut">
              <a:rPr lang="fr-FR"/>
              <a:pPr>
                <a:defRPr/>
              </a:pPr>
              <a:t>24/05/2012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4675BCD2-EF15-4E99-BD1A-15C96A578B2B}" type="slidenum">
              <a:rPr lang="fr-FR"/>
              <a:pPr>
                <a:defRPr/>
              </a:pPr>
              <a:t>‹#›</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16FF6A75-8021-4029-93A4-EE357D3BDCA7}" type="datetimeFigureOut">
              <a:rPr lang="fr-FR"/>
              <a:pPr>
                <a:defRPr/>
              </a:pPr>
              <a:t>24/05/2012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90446535-2B12-4398-B94B-2D8E98D0BFF4}"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897D384C-8DD6-4068-82B1-EB0BEAAF4EFB}" type="datetimeFigureOut">
              <a:rPr lang="fr-FR"/>
              <a:pPr>
                <a:defRPr/>
              </a:pPr>
              <a:t>24/05/2012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5798AB00-9F02-4C26-9998-D6C6C212AA18}"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lvl1pPr>
              <a:defRPr/>
            </a:lvl1pPr>
          </a:lstStyle>
          <a:p>
            <a:pPr>
              <a:defRPr/>
            </a:pPr>
            <a:fld id="{4D129899-D45A-48F1-96D8-8D6FD5F987DB}" type="datetimeFigureOut">
              <a:rPr lang="fr-FR"/>
              <a:pPr>
                <a:defRPr/>
              </a:pPr>
              <a:t>24/05/2012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82D95CE0-05CD-4B75-922D-0C1BD44F071E}"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lvl1pPr>
              <a:defRPr/>
            </a:lvl1pPr>
          </a:lstStyle>
          <a:p>
            <a:pPr>
              <a:defRPr/>
            </a:pPr>
            <a:fld id="{D5CE6E14-4AE5-433A-A650-D669F253FCB6}" type="datetimeFigureOut">
              <a:rPr lang="fr-FR"/>
              <a:pPr>
                <a:defRPr/>
              </a:pPr>
              <a:t>24/05/2012</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854D6F6-6CB6-4B06-B8C5-BFD33F53EABA}"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3"/>
          <p:cNvSpPr>
            <a:spLocks noGrp="1"/>
          </p:cNvSpPr>
          <p:nvPr>
            <p:ph type="dt" sz="half" idx="10"/>
          </p:nvPr>
        </p:nvSpPr>
        <p:spPr/>
        <p:txBody>
          <a:bodyPr/>
          <a:lstStyle>
            <a:lvl1pPr>
              <a:defRPr/>
            </a:lvl1pPr>
          </a:lstStyle>
          <a:p>
            <a:pPr>
              <a:defRPr/>
            </a:pPr>
            <a:fld id="{627345EE-53D1-464A-8023-C0B5EE7669C9}" type="datetimeFigureOut">
              <a:rPr lang="fr-FR"/>
              <a:pPr>
                <a:defRPr/>
              </a:pPr>
              <a:t>24/05/2012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A856F7D4-4A0D-4ACB-94B0-2DD9A6CD4679}"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3"/>
          <p:cNvSpPr>
            <a:spLocks noGrp="1"/>
          </p:cNvSpPr>
          <p:nvPr>
            <p:ph type="dt" sz="half" idx="10"/>
          </p:nvPr>
        </p:nvSpPr>
        <p:spPr/>
        <p:txBody>
          <a:bodyPr/>
          <a:lstStyle>
            <a:lvl1pPr>
              <a:defRPr/>
            </a:lvl1pPr>
          </a:lstStyle>
          <a:p>
            <a:pPr>
              <a:defRPr/>
            </a:pPr>
            <a:fld id="{ED29CFD7-C2C1-42CA-A6AB-4746C4CCB7D9}" type="datetimeFigureOut">
              <a:rPr lang="fr-FR"/>
              <a:pPr>
                <a:defRPr/>
              </a:pPr>
              <a:t>24/05/2012</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2B601B25-6E48-47F0-9BA3-F6E244F1D4A4}"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e la date 3"/>
          <p:cNvSpPr>
            <a:spLocks noGrp="1"/>
          </p:cNvSpPr>
          <p:nvPr>
            <p:ph type="dt" sz="half" idx="10"/>
          </p:nvPr>
        </p:nvSpPr>
        <p:spPr/>
        <p:txBody>
          <a:bodyPr/>
          <a:lstStyle>
            <a:lvl1pPr>
              <a:defRPr/>
            </a:lvl1pPr>
          </a:lstStyle>
          <a:p>
            <a:pPr>
              <a:defRPr/>
            </a:pPr>
            <a:fld id="{F56013ED-6B36-4FBE-8499-DEAC7529ED3E}" type="datetimeFigureOut">
              <a:rPr lang="fr-FR"/>
              <a:pPr>
                <a:defRPr/>
              </a:pPr>
              <a:t>24/05/2012</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DA3E32AC-4AB8-4529-B990-F53F1574AEEB}"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A1E99EF3-CD58-4550-9E71-3997988A247D}" type="datetimeFigureOut">
              <a:rPr lang="fr-FR"/>
              <a:pPr>
                <a:defRPr/>
              </a:pPr>
              <a:t>24/05/2012</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7FCC61B7-B7F6-4E7D-A2B5-EBDFA948D1E8}"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134422BF-02BA-4F2A-8CD5-22E53857161D}" type="datetimeFigureOut">
              <a:rPr lang="fr-FR"/>
              <a:pPr>
                <a:defRPr/>
              </a:pPr>
              <a:t>24/05/2012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1189140C-2F2C-4306-9FE0-72637B84A437}"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3"/>
          <p:cNvSpPr>
            <a:spLocks noGrp="1"/>
          </p:cNvSpPr>
          <p:nvPr>
            <p:ph type="dt" sz="half" idx="10"/>
          </p:nvPr>
        </p:nvSpPr>
        <p:spPr/>
        <p:txBody>
          <a:bodyPr/>
          <a:lstStyle>
            <a:lvl1pPr>
              <a:defRPr/>
            </a:lvl1pPr>
          </a:lstStyle>
          <a:p>
            <a:pPr>
              <a:defRPr/>
            </a:pPr>
            <a:fld id="{44A0E875-2F51-4810-93DA-BAA9410C9E7B}" type="datetimeFigureOut">
              <a:rPr lang="fr-FR"/>
              <a:pPr>
                <a:defRPr/>
              </a:pPr>
              <a:t>24/05/2012</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13D01A6-3DCB-4385-8A21-00964A4900E3}"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CA"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C39B2141-3673-472A-885B-0DD09DDD2DCA}" type="datetimeFigureOut">
              <a:rPr lang="fr-FR"/>
              <a:pPr>
                <a:defRPr/>
              </a:pPr>
              <a:t>24/05/2012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1598073D-65EB-4174-96BF-D00D848219C7}"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image" Target="../media/image7.wmf"/><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image" Target="../media/image5.jpeg"/><Relationship Id="rId16" Type="http://schemas.openxmlformats.org/officeDocument/2006/relationships/diagramColors" Target="../diagrams/colors3.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1071539" y="-99392"/>
            <a:ext cx="7066358" cy="2862322"/>
          </a:xfrm>
          <a:prstGeom prst="rect">
            <a:avLst/>
          </a:prstGeom>
          <a:noFill/>
        </p:spPr>
        <p:txBody>
          <a:bodyPr wrap="none">
            <a:spAutoFit/>
            <a:scene3d>
              <a:camera prst="orthographicFront"/>
              <a:lightRig rig="threePt" dir="t"/>
            </a:scene3d>
            <a:sp3d extrusionH="57150" prstMaterial="plastic">
              <a:bevelT w="38100" h="38100"/>
            </a:sp3d>
          </a:bodyPr>
          <a:lstStyle/>
          <a:p>
            <a:pPr algn="ctr">
              <a:defRPr/>
            </a:pPr>
            <a:r>
              <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Superannuation </a:t>
            </a:r>
          </a:p>
          <a:p>
            <a:pPr algn="ctr">
              <a:defRPr/>
            </a:pPr>
            <a:r>
              <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I</a:t>
            </a:r>
            <a:r>
              <a:rPr lang="en-AU" sz="6000" b="1" dirty="0" smtClean="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nvestments</a:t>
            </a:r>
            <a:endPar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endParaRPr>
          </a:p>
          <a:p>
            <a:pPr algn="ctr">
              <a:defRPr/>
            </a:pPr>
            <a:r>
              <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 and </a:t>
            </a:r>
            <a:r>
              <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L</a:t>
            </a:r>
            <a:r>
              <a:rPr lang="en-AU" sz="6000" b="1" dirty="0" smtClean="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rPr>
              <a:t>egislation</a:t>
            </a:r>
            <a:endParaRPr lang="en-AU" sz="6000" b="1" dirty="0">
              <a:ln w="1905">
                <a:solidFill>
                  <a:schemeClr val="tx2">
                    <a:lumMod val="75000"/>
                  </a:schemeClr>
                </a:solidFill>
              </a:ln>
              <a:gradFill>
                <a:gsLst>
                  <a:gs pos="0">
                    <a:schemeClr val="tx2">
                      <a:lumMod val="50000"/>
                    </a:schemeClr>
                  </a:gs>
                  <a:gs pos="78000">
                    <a:schemeClr val="accent1">
                      <a:lumMod val="75000"/>
                    </a:schemeClr>
                  </a:gs>
                  <a:gs pos="100000">
                    <a:schemeClr val="accent6">
                      <a:tint val="12000"/>
                      <a:satMod val="255000"/>
                    </a:schemeClr>
                  </a:gs>
                </a:gsLst>
                <a:lin ang="5400000" scaled="0"/>
              </a:gradFill>
              <a:effectLst>
                <a:innerShdw blurRad="63500" dist="50800" dir="5400000">
                  <a:prstClr val="black">
                    <a:alpha val="50000"/>
                  </a:prstClr>
                </a:innerShdw>
              </a:effectLst>
              <a:latin typeface="Arial Black"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Curved Down Arrow 2"/>
          <p:cNvSpPr/>
          <p:nvPr/>
        </p:nvSpPr>
        <p:spPr>
          <a:xfrm>
            <a:off x="2124075" y="1187450"/>
            <a:ext cx="4679950" cy="1296988"/>
          </a:xfrm>
          <a:prstGeom prst="curvedDownArrow">
            <a:avLst>
              <a:gd name="adj1" fmla="val 32782"/>
              <a:gd name="adj2" fmla="val 50000"/>
              <a:gd name="adj3" fmla="val 40823"/>
            </a:avLst>
          </a:prstGeom>
          <a:solidFill>
            <a:srgbClr val="CC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solidFill>
                <a:schemeClr val="tx1"/>
              </a:solidFill>
            </a:endParaRPr>
          </a:p>
        </p:txBody>
      </p:sp>
      <p:sp>
        <p:nvSpPr>
          <p:cNvPr id="6" name="Rectangle 5"/>
          <p:cNvSpPr/>
          <p:nvPr/>
        </p:nvSpPr>
        <p:spPr>
          <a:xfrm>
            <a:off x="69003" y="2178437"/>
            <a:ext cx="8929718" cy="3554819"/>
          </a:xfrm>
          <a:prstGeom prst="rect">
            <a:avLst/>
          </a:prstGeom>
        </p:spPr>
        <p:txBody>
          <a:bodyPr>
            <a:spAutoFit/>
          </a:bodyPr>
          <a:lstStyle/>
          <a:p>
            <a:pPr algn="ctr">
              <a:defRPr/>
            </a:pPr>
            <a:r>
              <a:rPr lang="en-AU" sz="75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Investment</a:t>
            </a:r>
          </a:p>
          <a:p>
            <a:pPr algn="ctr">
              <a:defRPr/>
            </a:pPr>
            <a:r>
              <a:rPr lang="en-AU" sz="75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Life</a:t>
            </a:r>
          </a:p>
          <a:p>
            <a:pPr algn="ctr">
              <a:defRPr/>
            </a:pPr>
            <a:r>
              <a:rPr lang="en-AU" sz="75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Cycle</a:t>
            </a:r>
          </a:p>
        </p:txBody>
      </p:sp>
      <p:sp>
        <p:nvSpPr>
          <p:cNvPr id="7" name="Curved Down Arrow 6"/>
          <p:cNvSpPr/>
          <p:nvPr/>
        </p:nvSpPr>
        <p:spPr>
          <a:xfrm rot="10800000">
            <a:off x="2017713" y="4662488"/>
            <a:ext cx="4681537" cy="1295400"/>
          </a:xfrm>
          <a:prstGeom prst="curvedDownArrow">
            <a:avLst>
              <a:gd name="adj1" fmla="val 32782"/>
              <a:gd name="adj2" fmla="val 50000"/>
              <a:gd name="adj3" fmla="val 40823"/>
            </a:avLst>
          </a:prstGeom>
          <a:solidFill>
            <a:srgbClr val="CC0000"/>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solidFill>
                <a:schemeClr val="tx1"/>
              </a:solidFill>
            </a:endParaRPr>
          </a:p>
        </p:txBody>
      </p:sp>
      <p:pic>
        <p:nvPicPr>
          <p:cNvPr id="27653" name="Picture 2" descr="C:\Users\cascas\AppData\Local\Microsoft\Windows\Temporary Internet Files\Content.IE5\U029VAXR\MC900288991[1].wmf"/>
          <p:cNvPicPr>
            <a:picLocks noChangeAspect="1" noChangeArrowheads="1"/>
          </p:cNvPicPr>
          <p:nvPr/>
        </p:nvPicPr>
        <p:blipFill>
          <a:blip r:embed="rId3"/>
          <a:srcRect/>
          <a:stretch>
            <a:fillRect/>
          </a:stretch>
        </p:blipFill>
        <p:spPr bwMode="auto">
          <a:xfrm>
            <a:off x="7720013" y="4160838"/>
            <a:ext cx="1028700" cy="2581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1000"/>
                                  </p:stCondLst>
                                  <p:childTnLst>
                                    <p:set>
                                      <p:cBhvr>
                                        <p:cTn id="9" dur="1" fill="hold">
                                          <p:stCondLst>
                                            <p:cond delay="0"/>
                                          </p:stCondLst>
                                        </p:cTn>
                                        <p:tgtEl>
                                          <p:spTgt spid="3"/>
                                        </p:tgtEl>
                                        <p:attrNameLst>
                                          <p:attrName>style.visibility</p:attrName>
                                        </p:attrNameLst>
                                      </p:cBhvr>
                                      <p:to>
                                        <p:strVal val="visible"/>
                                      </p:to>
                                    </p:set>
                                    <p:animEffect transition="in" filter="dissolve">
                                      <p:cBhvr>
                                        <p:cTn id="10" dur="500"/>
                                        <p:tgtEl>
                                          <p:spTgt spid="3"/>
                                        </p:tgtEl>
                                      </p:cBhvr>
                                    </p:animEffect>
                                  </p:childTnLst>
                                </p:cTn>
                              </p:par>
                              <p:par>
                                <p:cTn id="11" presetID="9" presetClass="entr" presetSubtype="0" fill="hold" grpId="0" nodeType="withEffect">
                                  <p:stCondLst>
                                    <p:cond delay="1000"/>
                                  </p:stCondLst>
                                  <p:childTnLst>
                                    <p:set>
                                      <p:cBhvr>
                                        <p:cTn id="12" dur="1" fill="hold">
                                          <p:stCondLst>
                                            <p:cond delay="0"/>
                                          </p:stCondLst>
                                        </p:cTn>
                                        <p:tgtEl>
                                          <p:spTgt spid="7"/>
                                        </p:tgtEl>
                                        <p:attrNameLst>
                                          <p:attrName>style.visibility</p:attrName>
                                        </p:attrNameLst>
                                      </p:cBhvr>
                                      <p:to>
                                        <p:strVal val="visible"/>
                                      </p:to>
                                    </p:set>
                                    <p:animEffect transition="in" filter="dissolv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042853927"/>
              </p:ext>
            </p:extLst>
          </p:nvPr>
        </p:nvGraphicFramePr>
        <p:xfrm>
          <a:off x="35496" y="2276872"/>
          <a:ext cx="9073008"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p:cNvGraphicFramePr/>
          <p:nvPr>
            <p:extLst>
              <p:ext uri="{D42A27DB-BD31-4B8C-83A1-F6EECF244321}">
                <p14:modId xmlns:p14="http://schemas.microsoft.com/office/powerpoint/2010/main" val="335291932"/>
              </p:ext>
            </p:extLst>
          </p:nvPr>
        </p:nvGraphicFramePr>
        <p:xfrm>
          <a:off x="108520" y="404664"/>
          <a:ext cx="8999984" cy="432048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0" name="Diagram 9"/>
          <p:cNvGraphicFramePr/>
          <p:nvPr/>
        </p:nvGraphicFramePr>
        <p:xfrm>
          <a:off x="35496" y="1340768"/>
          <a:ext cx="9073008" cy="432048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5" name="Cloud Callout 4"/>
          <p:cNvSpPr/>
          <p:nvPr/>
        </p:nvSpPr>
        <p:spPr>
          <a:xfrm>
            <a:off x="3708400" y="4941888"/>
            <a:ext cx="2951163" cy="1655762"/>
          </a:xfrm>
          <a:prstGeom prst="cloudCallout">
            <a:avLst>
              <a:gd name="adj1" fmla="val -60048"/>
              <a:gd name="adj2" fmla="val -27122"/>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28676" name="Titre 1"/>
          <p:cNvSpPr>
            <a:spLocks noGrp="1"/>
          </p:cNvSpPr>
          <p:nvPr>
            <p:ph type="title"/>
          </p:nvPr>
        </p:nvSpPr>
        <p:spPr>
          <a:xfrm>
            <a:off x="928688" y="274638"/>
            <a:ext cx="7643812" cy="1011237"/>
          </a:xfrm>
        </p:spPr>
        <p:txBody>
          <a:bodyPr/>
          <a:lstStyle/>
          <a:p>
            <a:pPr algn="l" eaLnBrk="1" hangingPunct="1"/>
            <a:r>
              <a:rPr lang="en-AU" smtClean="0">
                <a:solidFill>
                  <a:schemeClr val="bg1"/>
                </a:solidFill>
              </a:rPr>
              <a:t>The Life Cycle</a:t>
            </a:r>
          </a:p>
        </p:txBody>
      </p:sp>
      <p:sp>
        <p:nvSpPr>
          <p:cNvPr id="4" name="Rectangle 3"/>
          <p:cNvSpPr/>
          <p:nvPr/>
        </p:nvSpPr>
        <p:spPr>
          <a:xfrm>
            <a:off x="3995936" y="5157192"/>
            <a:ext cx="2249334"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a:t>
            </a:r>
          </a:p>
        </p:txBody>
      </p:sp>
      <p:pic>
        <p:nvPicPr>
          <p:cNvPr id="28680" name="Picture 2" descr="C:\Users\cascas\AppData\Local\Microsoft\Windows\Temporary Internet Files\Content.IE5\L80AXUH5\MC900078711[1].wmf"/>
          <p:cNvPicPr>
            <a:picLocks noChangeAspect="1" noChangeArrowheads="1"/>
          </p:cNvPicPr>
          <p:nvPr/>
        </p:nvPicPr>
        <p:blipFill>
          <a:blip r:embed="rId18"/>
          <a:srcRect/>
          <a:stretch>
            <a:fillRect/>
          </a:stretch>
        </p:blipFill>
        <p:spPr bwMode="auto">
          <a:xfrm>
            <a:off x="2484438" y="4762500"/>
            <a:ext cx="863600" cy="2095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4" presetClass="entr" presetSubtype="10" fill="hold" nodeType="afterEffect">
                                  <p:stCondLst>
                                    <p:cond delay="5000"/>
                                  </p:stCondLst>
                                  <p:childTnLst>
                                    <p:set>
                                      <p:cBhvr>
                                        <p:cTn id="23" dur="1" fill="hold">
                                          <p:stCondLst>
                                            <p:cond delay="0"/>
                                          </p:stCondLst>
                                        </p:cTn>
                                        <p:tgtEl>
                                          <p:spTgt spid="28680"/>
                                        </p:tgtEl>
                                        <p:attrNameLst>
                                          <p:attrName>style.visibility</p:attrName>
                                        </p:attrNameLst>
                                      </p:cBhvr>
                                      <p:to>
                                        <p:strVal val="visible"/>
                                      </p:to>
                                    </p:set>
                                    <p:animEffect transition="in" filter="randombar(horizontal)">
                                      <p:cBhvr>
                                        <p:cTn id="24" dur="500"/>
                                        <p:tgtEl>
                                          <p:spTgt spid="28680"/>
                                        </p:tgtEl>
                                      </p:cBhvr>
                                    </p:animEffect>
                                  </p:childTnLst>
                                </p:cTn>
                              </p:par>
                            </p:childTnLst>
                          </p:cTn>
                        </p:par>
                        <p:par>
                          <p:cTn id="25" fill="hold">
                            <p:stCondLst>
                              <p:cond delay="6000"/>
                            </p:stCondLst>
                            <p:childTnLst>
                              <p:par>
                                <p:cTn id="26" presetID="53" presetClass="entr" presetSubtype="16"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childTnLst>
                                </p:cTn>
                              </p:par>
                            </p:childTnLst>
                          </p:cTn>
                        </p:par>
                        <p:par>
                          <p:cTn id="31" fill="hold">
                            <p:stCondLst>
                              <p:cond delay="6500"/>
                            </p:stCondLst>
                            <p:childTnLst>
                              <p:par>
                                <p:cTn id="32" presetID="53" presetClass="entr" presetSubtype="16"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3" grpId="0">
        <p:bldAsOne/>
      </p:bldGraphic>
      <p:bldGraphic spid="10" grpId="0">
        <p:bldAsOne/>
      </p:bldGraphic>
      <p:bldP spid="5" grpId="0" animBg="1"/>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 name="Rectangle 5"/>
          <p:cNvSpPr/>
          <p:nvPr/>
        </p:nvSpPr>
        <p:spPr>
          <a:xfrm>
            <a:off x="69003" y="1700808"/>
            <a:ext cx="8929718" cy="2400657"/>
          </a:xfrm>
          <a:prstGeom prst="rect">
            <a:avLst/>
          </a:prstGeom>
        </p:spPr>
        <p:txBody>
          <a:bodyPr>
            <a:spAutoFit/>
          </a:bodyPr>
          <a:lstStyle/>
          <a:p>
            <a:pPr algn="ctr">
              <a:defRPr/>
            </a:pPr>
            <a:r>
              <a:rPr lang="en-AU" sz="75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Investment</a:t>
            </a:r>
          </a:p>
          <a:p>
            <a:pPr algn="ctr">
              <a:defRPr/>
            </a:pPr>
            <a:r>
              <a:rPr lang="en-AU" sz="75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Types</a:t>
            </a:r>
          </a:p>
        </p:txBody>
      </p:sp>
      <p:pic>
        <p:nvPicPr>
          <p:cNvPr id="29699" name="Picture 2" descr="C:\Users\cascas\AppData\Local\Microsoft\Windows\Temporary Internet Files\Content.IE5\KB3E1P2M\MC900078824[1].wmf"/>
          <p:cNvPicPr>
            <a:picLocks noChangeAspect="1" noChangeArrowheads="1"/>
          </p:cNvPicPr>
          <p:nvPr/>
        </p:nvPicPr>
        <p:blipFill>
          <a:blip r:embed="rId3"/>
          <a:srcRect/>
          <a:stretch>
            <a:fillRect/>
          </a:stretch>
        </p:blipFill>
        <p:spPr bwMode="auto">
          <a:xfrm>
            <a:off x="6227763" y="4365625"/>
            <a:ext cx="2665412" cy="2274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22" name="Titre 1"/>
          <p:cNvSpPr>
            <a:spLocks noGrp="1"/>
          </p:cNvSpPr>
          <p:nvPr>
            <p:ph type="title"/>
          </p:nvPr>
        </p:nvSpPr>
        <p:spPr>
          <a:xfrm>
            <a:off x="928688" y="274638"/>
            <a:ext cx="7643812" cy="1011237"/>
          </a:xfrm>
        </p:spPr>
        <p:txBody>
          <a:bodyPr/>
          <a:lstStyle/>
          <a:p>
            <a:pPr algn="l" eaLnBrk="1" hangingPunct="1"/>
            <a:r>
              <a:rPr lang="en-AU" smtClean="0">
                <a:solidFill>
                  <a:schemeClr val="bg1"/>
                </a:solidFill>
              </a:rPr>
              <a:t>Shares</a:t>
            </a:r>
          </a:p>
        </p:txBody>
      </p:sp>
      <p:sp>
        <p:nvSpPr>
          <p:cNvPr id="30723" name="Espace réservé du contenu 2"/>
          <p:cNvSpPr>
            <a:spLocks noGrp="1"/>
          </p:cNvSpPr>
          <p:nvPr>
            <p:ph idx="1"/>
          </p:nvPr>
        </p:nvSpPr>
        <p:spPr>
          <a:xfrm>
            <a:off x="457200" y="2171700"/>
            <a:ext cx="8229600" cy="4186238"/>
          </a:xfrm>
        </p:spPr>
        <p:txBody>
          <a:bodyPr/>
          <a:lstStyle/>
          <a:p>
            <a:pPr eaLnBrk="1" hangingPunct="1"/>
            <a:r>
              <a:rPr lang="en-AU" smtClean="0">
                <a:solidFill>
                  <a:srgbClr val="3168B2"/>
                </a:solidFill>
              </a:rPr>
              <a:t>Australian and International shares.</a:t>
            </a:r>
          </a:p>
          <a:p>
            <a:pPr eaLnBrk="1" hangingPunct="1"/>
            <a:r>
              <a:rPr lang="en-AU" smtClean="0">
                <a:solidFill>
                  <a:srgbClr val="3168B2"/>
                </a:solidFill>
              </a:rPr>
              <a:t>Earn dividend’s</a:t>
            </a:r>
          </a:p>
          <a:p>
            <a:pPr eaLnBrk="1" hangingPunct="1"/>
            <a:r>
              <a:rPr lang="en-AU" smtClean="0">
                <a:solidFill>
                  <a:srgbClr val="3168B2"/>
                </a:solidFill>
              </a:rPr>
              <a:t>Considered liquid investments , easy to buy and sell</a:t>
            </a:r>
          </a:p>
          <a:p>
            <a:pPr eaLnBrk="1" hangingPunct="1"/>
            <a:r>
              <a:rPr lang="en-AU" smtClean="0">
                <a:solidFill>
                  <a:srgbClr val="3168B2"/>
                </a:solidFill>
              </a:rPr>
              <a:t>Different shares have different risks but overall considered high risk short term investments</a:t>
            </a:r>
          </a:p>
          <a:p>
            <a:pPr eaLnBrk="1" hangingPunct="1"/>
            <a:r>
              <a:rPr lang="en-AU" smtClean="0">
                <a:solidFill>
                  <a:srgbClr val="3168B2"/>
                </a:solidFill>
              </a:rPr>
              <a:t>Red chips, Blue chips and Green chips</a:t>
            </a:r>
          </a:p>
          <a:p>
            <a:pPr eaLnBrk="1" hangingPunct="1"/>
            <a:endParaRPr lang="en-AU" smtClean="0">
              <a:solidFill>
                <a:srgbClr val="3168B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Titre 1"/>
          <p:cNvSpPr>
            <a:spLocks noGrp="1"/>
          </p:cNvSpPr>
          <p:nvPr>
            <p:ph type="title"/>
          </p:nvPr>
        </p:nvSpPr>
        <p:spPr>
          <a:xfrm>
            <a:off x="928688" y="274638"/>
            <a:ext cx="7643812" cy="1011237"/>
          </a:xfrm>
        </p:spPr>
        <p:txBody>
          <a:bodyPr/>
          <a:lstStyle/>
          <a:p>
            <a:pPr algn="l" eaLnBrk="1" hangingPunct="1"/>
            <a:r>
              <a:rPr lang="en-AU" smtClean="0">
                <a:solidFill>
                  <a:schemeClr val="bg1"/>
                </a:solidFill>
              </a:rPr>
              <a:t>Property</a:t>
            </a:r>
          </a:p>
        </p:txBody>
      </p:sp>
      <p:sp>
        <p:nvSpPr>
          <p:cNvPr id="32771" name="Espace réservé du contenu 2"/>
          <p:cNvSpPr>
            <a:spLocks/>
          </p:cNvSpPr>
          <p:nvPr/>
        </p:nvSpPr>
        <p:spPr bwMode="auto">
          <a:xfrm>
            <a:off x="457200" y="2171700"/>
            <a:ext cx="8229600" cy="4186238"/>
          </a:xfrm>
          <a:prstGeom prst="rect">
            <a:avLst/>
          </a:prstGeom>
          <a:noFill/>
          <a:ln w="9525">
            <a:noFill/>
            <a:miter lim="800000"/>
            <a:headEnd/>
            <a:tailEnd/>
          </a:ln>
        </p:spPr>
        <p:txBody>
          <a:bodyPr/>
          <a:lstStyle/>
          <a:p>
            <a:pPr marL="342900" indent="-342900">
              <a:spcBef>
                <a:spcPct val="20000"/>
              </a:spcBef>
              <a:buFont typeface="Arial" charset="0"/>
              <a:buChar char="•"/>
            </a:pPr>
            <a:r>
              <a:rPr lang="en-AU" sz="3200" dirty="0">
                <a:solidFill>
                  <a:srgbClr val="3168B2"/>
                </a:solidFill>
                <a:latin typeface="Calibri" pitchFamily="34" charset="0"/>
              </a:rPr>
              <a:t>Direct Property and Listed Property</a:t>
            </a:r>
          </a:p>
          <a:p>
            <a:pPr marL="342900" indent="-342900">
              <a:spcBef>
                <a:spcPct val="20000"/>
              </a:spcBef>
              <a:buFont typeface="Arial" charset="0"/>
              <a:buChar char="•"/>
            </a:pPr>
            <a:r>
              <a:rPr lang="en-AU" sz="3200" dirty="0">
                <a:solidFill>
                  <a:srgbClr val="3168B2"/>
                </a:solidFill>
                <a:latin typeface="Calibri" pitchFamily="34" charset="0"/>
              </a:rPr>
              <a:t>Direct property is considered medium risk long term investment</a:t>
            </a:r>
          </a:p>
          <a:p>
            <a:pPr marL="342900" indent="-342900">
              <a:spcBef>
                <a:spcPct val="20000"/>
              </a:spcBef>
              <a:buFont typeface="Arial" charset="0"/>
              <a:buChar char="•"/>
            </a:pPr>
            <a:r>
              <a:rPr lang="en-AU" sz="3200" dirty="0">
                <a:solidFill>
                  <a:srgbClr val="3168B2"/>
                </a:solidFill>
                <a:latin typeface="Calibri" pitchFamily="34" charset="0"/>
              </a:rPr>
              <a:t>Listed property is considered high risk</a:t>
            </a:r>
          </a:p>
          <a:p>
            <a:pPr marL="342900" indent="-342900">
              <a:spcBef>
                <a:spcPct val="20000"/>
              </a:spcBef>
              <a:buFont typeface="Arial" charset="0"/>
              <a:buChar char="•"/>
            </a:pPr>
            <a:endParaRPr lang="en-AU" sz="3200" dirty="0">
              <a:solidFill>
                <a:srgbClr val="3168B2"/>
              </a:solidFill>
              <a:latin typeface="Calibri" pitchFamily="34" charset="0"/>
            </a:endParaRPr>
          </a:p>
          <a:p>
            <a:pPr marL="342900" indent="-342900">
              <a:spcBef>
                <a:spcPct val="20000"/>
              </a:spcBef>
              <a:buFont typeface="Arial" charset="0"/>
              <a:buChar char="•"/>
            </a:pPr>
            <a:endParaRPr lang="en-AU" sz="3200" dirty="0">
              <a:solidFill>
                <a:srgbClr val="3168B2"/>
              </a:solidFill>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4818" name="Titre 1"/>
          <p:cNvSpPr>
            <a:spLocks noGrp="1"/>
          </p:cNvSpPr>
          <p:nvPr>
            <p:ph type="title"/>
          </p:nvPr>
        </p:nvSpPr>
        <p:spPr>
          <a:xfrm>
            <a:off x="928688" y="285750"/>
            <a:ext cx="7643812" cy="1011238"/>
          </a:xfrm>
        </p:spPr>
        <p:txBody>
          <a:bodyPr/>
          <a:lstStyle/>
          <a:p>
            <a:pPr algn="l" eaLnBrk="1" hangingPunct="1"/>
            <a:r>
              <a:rPr lang="en-AU" dirty="0" smtClean="0">
                <a:solidFill>
                  <a:schemeClr val="bg1"/>
                </a:solidFill>
              </a:rPr>
              <a:t>Money Market</a:t>
            </a:r>
            <a:endParaRPr lang="en-AU" sz="2400" dirty="0" smtClean="0">
              <a:solidFill>
                <a:schemeClr val="bg1"/>
              </a:solidFill>
            </a:endParaRPr>
          </a:p>
        </p:txBody>
      </p:sp>
      <p:sp>
        <p:nvSpPr>
          <p:cNvPr id="34819" name="Espace réservé du contenu 2"/>
          <p:cNvSpPr>
            <a:spLocks noGrp="1"/>
          </p:cNvSpPr>
          <p:nvPr>
            <p:ph idx="1"/>
          </p:nvPr>
        </p:nvSpPr>
        <p:spPr>
          <a:xfrm>
            <a:off x="457200" y="1928813"/>
            <a:ext cx="8229600" cy="4186237"/>
          </a:xfrm>
        </p:spPr>
        <p:txBody>
          <a:bodyPr/>
          <a:lstStyle/>
          <a:p>
            <a:pPr eaLnBrk="1" hangingPunct="1"/>
            <a:r>
              <a:rPr lang="en-AU" dirty="0" smtClean="0">
                <a:solidFill>
                  <a:srgbClr val="3168B2"/>
                </a:solidFill>
              </a:rPr>
              <a:t>Is similar to shares but your principle is used to loan other people money, there is a unit price and a varying interest rate</a:t>
            </a:r>
          </a:p>
          <a:p>
            <a:pPr eaLnBrk="1" hangingPunct="1"/>
            <a:r>
              <a:rPr lang="en-AU" dirty="0" smtClean="0">
                <a:solidFill>
                  <a:srgbClr val="3168B2"/>
                </a:solidFill>
              </a:rPr>
              <a:t>Short term investment – short term borrowing (normally under 1 year)</a:t>
            </a:r>
          </a:p>
          <a:p>
            <a:pPr eaLnBrk="1" hangingPunct="1"/>
            <a:r>
              <a:rPr lang="en-AU" dirty="0" smtClean="0">
                <a:solidFill>
                  <a:srgbClr val="3168B2"/>
                </a:solidFill>
              </a:rPr>
              <a:t>Low risk</a:t>
            </a:r>
          </a:p>
          <a:p>
            <a:pPr eaLnBrk="1" hangingPunct="1"/>
            <a:endParaRPr lang="en-AU" dirty="0" smtClean="0">
              <a:solidFill>
                <a:srgbClr val="3168B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6866" name="Titre 1"/>
          <p:cNvSpPr>
            <a:spLocks noGrp="1"/>
          </p:cNvSpPr>
          <p:nvPr>
            <p:ph type="title"/>
          </p:nvPr>
        </p:nvSpPr>
        <p:spPr>
          <a:xfrm>
            <a:off x="928688" y="285750"/>
            <a:ext cx="7643812" cy="1011238"/>
          </a:xfrm>
        </p:spPr>
        <p:txBody>
          <a:bodyPr/>
          <a:lstStyle/>
          <a:p>
            <a:pPr algn="l" eaLnBrk="1" hangingPunct="1"/>
            <a:r>
              <a:rPr lang="en-AU" smtClean="0">
                <a:solidFill>
                  <a:schemeClr val="bg1"/>
                </a:solidFill>
              </a:rPr>
              <a:t>Bonds</a:t>
            </a:r>
            <a:endParaRPr lang="en-AU" sz="2400" smtClean="0">
              <a:solidFill>
                <a:schemeClr val="bg1"/>
              </a:solidFill>
            </a:endParaRPr>
          </a:p>
        </p:txBody>
      </p:sp>
      <p:sp>
        <p:nvSpPr>
          <p:cNvPr id="36867" name="Espace réservé du contenu 2"/>
          <p:cNvSpPr>
            <a:spLocks noGrp="1"/>
          </p:cNvSpPr>
          <p:nvPr>
            <p:ph idx="1"/>
          </p:nvPr>
        </p:nvSpPr>
        <p:spPr>
          <a:xfrm>
            <a:off x="457200" y="1928813"/>
            <a:ext cx="8229600" cy="4186237"/>
          </a:xfrm>
        </p:spPr>
        <p:txBody>
          <a:bodyPr/>
          <a:lstStyle/>
          <a:p>
            <a:pPr eaLnBrk="1" hangingPunct="1"/>
            <a:r>
              <a:rPr lang="en-AU" smtClean="0">
                <a:solidFill>
                  <a:srgbClr val="3168B2"/>
                </a:solidFill>
              </a:rPr>
              <a:t>Bonds and Government Bonds</a:t>
            </a:r>
          </a:p>
          <a:p>
            <a:pPr eaLnBrk="1" hangingPunct="1"/>
            <a:r>
              <a:rPr lang="en-AU" smtClean="0">
                <a:solidFill>
                  <a:srgbClr val="3168B2"/>
                </a:solidFill>
              </a:rPr>
              <a:t>Government bonds can be issued by just about any government</a:t>
            </a:r>
          </a:p>
          <a:p>
            <a:pPr eaLnBrk="1" hangingPunct="1"/>
            <a:r>
              <a:rPr lang="en-AU" smtClean="0">
                <a:solidFill>
                  <a:srgbClr val="3168B2"/>
                </a:solidFill>
              </a:rPr>
              <a:t>You invest a principle amount for a agreed term at a agreed interest rate</a:t>
            </a:r>
          </a:p>
          <a:p>
            <a:pPr eaLnBrk="1" hangingPunct="1"/>
            <a:r>
              <a:rPr lang="en-AU" smtClean="0">
                <a:solidFill>
                  <a:srgbClr val="3168B2"/>
                </a:solidFill>
              </a:rPr>
              <a:t>Government bonds are considered risk free</a:t>
            </a:r>
          </a:p>
          <a:p>
            <a:pPr eaLnBrk="1" hangingPunct="1"/>
            <a:r>
              <a:rPr lang="en-AU" smtClean="0">
                <a:solidFill>
                  <a:srgbClr val="3168B2"/>
                </a:solidFill>
              </a:rPr>
              <a:t>long term investment minimum 10 years</a:t>
            </a:r>
          </a:p>
          <a:p>
            <a:pPr eaLnBrk="1" hangingPunct="1"/>
            <a:r>
              <a:rPr lang="en-AU" smtClean="0">
                <a:solidFill>
                  <a:srgbClr val="3168B2"/>
                </a:solidFill>
              </a:rPr>
              <a:t>Can be sold before maturity between individuals</a:t>
            </a:r>
          </a:p>
          <a:p>
            <a:pPr eaLnBrk="1" hangingPunct="1"/>
            <a:endParaRPr lang="en-AU" smtClean="0">
              <a:solidFill>
                <a:srgbClr val="3168B2"/>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8914" name="Titre 1"/>
          <p:cNvSpPr>
            <a:spLocks noGrp="1"/>
          </p:cNvSpPr>
          <p:nvPr>
            <p:ph type="title"/>
          </p:nvPr>
        </p:nvSpPr>
        <p:spPr>
          <a:xfrm>
            <a:off x="928688" y="285750"/>
            <a:ext cx="7643812" cy="1011238"/>
          </a:xfrm>
        </p:spPr>
        <p:txBody>
          <a:bodyPr/>
          <a:lstStyle/>
          <a:p>
            <a:pPr algn="l" eaLnBrk="1" hangingPunct="1"/>
            <a:r>
              <a:rPr lang="en-AU" smtClean="0">
                <a:solidFill>
                  <a:schemeClr val="bg1"/>
                </a:solidFill>
              </a:rPr>
              <a:t>Fixed Interest/Term Deposit</a:t>
            </a:r>
            <a:endParaRPr lang="en-AU" sz="2400" smtClean="0">
              <a:solidFill>
                <a:schemeClr val="bg1"/>
              </a:solidFill>
            </a:endParaRPr>
          </a:p>
        </p:txBody>
      </p:sp>
      <p:sp>
        <p:nvSpPr>
          <p:cNvPr id="38915" name="Espace réservé du contenu 2"/>
          <p:cNvSpPr>
            <a:spLocks noGrp="1"/>
          </p:cNvSpPr>
          <p:nvPr>
            <p:ph idx="1"/>
          </p:nvPr>
        </p:nvSpPr>
        <p:spPr>
          <a:xfrm>
            <a:off x="457200" y="1928813"/>
            <a:ext cx="8229600" cy="4186237"/>
          </a:xfrm>
        </p:spPr>
        <p:txBody>
          <a:bodyPr/>
          <a:lstStyle/>
          <a:p>
            <a:pPr eaLnBrk="1" hangingPunct="1"/>
            <a:r>
              <a:rPr lang="en-AU" smtClean="0">
                <a:solidFill>
                  <a:srgbClr val="3168B2"/>
                </a:solidFill>
              </a:rPr>
              <a:t>Australian fixed interest and International fixed interest</a:t>
            </a:r>
          </a:p>
          <a:p>
            <a:pPr eaLnBrk="1" hangingPunct="1"/>
            <a:r>
              <a:rPr lang="en-AU" smtClean="0">
                <a:solidFill>
                  <a:srgbClr val="3168B2"/>
                </a:solidFill>
              </a:rPr>
              <a:t>Principle, agreed term and interest rate</a:t>
            </a:r>
          </a:p>
          <a:p>
            <a:pPr eaLnBrk="1" hangingPunct="1"/>
            <a:r>
              <a:rPr lang="en-AU" smtClean="0">
                <a:solidFill>
                  <a:srgbClr val="3168B2"/>
                </a:solidFill>
              </a:rPr>
              <a:t>Short to medium investment (3 months to 5 years)</a:t>
            </a:r>
          </a:p>
          <a:p>
            <a:pPr eaLnBrk="1" hangingPunct="1"/>
            <a:r>
              <a:rPr lang="en-AU" smtClean="0">
                <a:solidFill>
                  <a:srgbClr val="3168B2"/>
                </a:solidFill>
              </a:rPr>
              <a:t>Low risk</a:t>
            </a:r>
          </a:p>
          <a:p>
            <a:pPr eaLnBrk="1" hangingPunct="1"/>
            <a:endParaRPr lang="en-AU" smtClean="0">
              <a:solidFill>
                <a:srgbClr val="3168B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itre 1"/>
          <p:cNvSpPr txBox="1">
            <a:spLocks/>
          </p:cNvSpPr>
          <p:nvPr/>
        </p:nvSpPr>
        <p:spPr bwMode="auto">
          <a:xfrm>
            <a:off x="928688" y="274638"/>
            <a:ext cx="7643812" cy="1011237"/>
          </a:xfrm>
          <a:prstGeom prst="rect">
            <a:avLst/>
          </a:prstGeom>
          <a:noFill/>
          <a:ln w="9525">
            <a:noFill/>
            <a:miter lim="800000"/>
            <a:headEnd/>
            <a:tailEnd/>
          </a:ln>
        </p:spPr>
        <p:txBody>
          <a:bodyPr anchor="ctr"/>
          <a:lstStyle/>
          <a:p>
            <a:pPr>
              <a:defRPr/>
            </a:pPr>
            <a:r>
              <a:rPr lang="en-AU" sz="4400" dirty="0">
                <a:solidFill>
                  <a:schemeClr val="bg1"/>
                </a:solidFill>
                <a:latin typeface="+mj-lt"/>
                <a:ea typeface="+mj-ea"/>
                <a:cs typeface="+mj-cs"/>
              </a:rPr>
              <a:t>Cash</a:t>
            </a:r>
          </a:p>
        </p:txBody>
      </p:sp>
      <p:sp>
        <p:nvSpPr>
          <p:cNvPr id="40963" name="Espace réservé du contenu 2"/>
          <p:cNvSpPr>
            <a:spLocks/>
          </p:cNvSpPr>
          <p:nvPr/>
        </p:nvSpPr>
        <p:spPr bwMode="auto">
          <a:xfrm>
            <a:off x="457200" y="1928813"/>
            <a:ext cx="8229600" cy="4186237"/>
          </a:xfrm>
          <a:prstGeom prst="rect">
            <a:avLst/>
          </a:prstGeom>
          <a:noFill/>
          <a:ln w="9525">
            <a:noFill/>
            <a:miter lim="800000"/>
            <a:headEnd/>
            <a:tailEnd/>
          </a:ln>
        </p:spPr>
        <p:txBody>
          <a:bodyPr/>
          <a:lstStyle/>
          <a:p>
            <a:pPr marL="342900" indent="-342900">
              <a:spcBef>
                <a:spcPct val="20000"/>
              </a:spcBef>
              <a:buFont typeface="Arial" charset="0"/>
              <a:buChar char="•"/>
            </a:pPr>
            <a:r>
              <a:rPr lang="en-AU" sz="3200" dirty="0">
                <a:solidFill>
                  <a:srgbClr val="3168B2"/>
                </a:solidFill>
                <a:latin typeface="Calibri" pitchFamily="34" charset="0"/>
              </a:rPr>
              <a:t>Low risk – no risk</a:t>
            </a:r>
          </a:p>
          <a:p>
            <a:pPr marL="342900" indent="-342900">
              <a:spcBef>
                <a:spcPct val="20000"/>
              </a:spcBef>
              <a:buFont typeface="Arial" charset="0"/>
              <a:buChar char="•"/>
            </a:pPr>
            <a:r>
              <a:rPr lang="en-AU" sz="3200" dirty="0">
                <a:solidFill>
                  <a:srgbClr val="3168B2"/>
                </a:solidFill>
                <a:latin typeface="Calibri" pitchFamily="34" charset="0"/>
              </a:rPr>
              <a:t>Usually savings accounts and sometimes can be guaranteed not to go into a negative return</a:t>
            </a:r>
          </a:p>
          <a:p>
            <a:pPr marL="342900" indent="-342900">
              <a:spcBef>
                <a:spcPct val="20000"/>
              </a:spcBef>
              <a:buFont typeface="Arial" charset="0"/>
              <a:buChar char="•"/>
            </a:pPr>
            <a:r>
              <a:rPr lang="en-AU" sz="3200" dirty="0">
                <a:solidFill>
                  <a:srgbClr val="3168B2"/>
                </a:solidFill>
                <a:latin typeface="Calibri" pitchFamily="34" charset="0"/>
              </a:rPr>
              <a:t>Low returns</a:t>
            </a:r>
          </a:p>
          <a:p>
            <a:pPr marL="342900" indent="-342900">
              <a:spcBef>
                <a:spcPct val="20000"/>
              </a:spcBef>
              <a:buFont typeface="Arial" charset="0"/>
              <a:buChar char="•"/>
            </a:pPr>
            <a:r>
              <a:rPr lang="en-AU" sz="3200" dirty="0">
                <a:solidFill>
                  <a:srgbClr val="3168B2"/>
                </a:solidFill>
                <a:latin typeface="Calibri" pitchFamily="34" charset="0"/>
              </a:rPr>
              <a:t>Can be invested in a wholesale deposits</a:t>
            </a:r>
          </a:p>
          <a:p>
            <a:pPr marL="342900" indent="-342900">
              <a:spcBef>
                <a:spcPct val="20000"/>
              </a:spcBef>
              <a:buFont typeface="Arial" charset="0"/>
              <a:buChar char="•"/>
            </a:pPr>
            <a:endParaRPr lang="en-AU" sz="3200" dirty="0">
              <a:solidFill>
                <a:srgbClr val="3168B2"/>
              </a:solidFill>
              <a:latin typeface="Calibri" pitchFamily="34" charset="0"/>
            </a:endParaRPr>
          </a:p>
          <a:p>
            <a:pPr marL="342900" indent="-342900">
              <a:spcBef>
                <a:spcPct val="20000"/>
              </a:spcBef>
              <a:buFont typeface="Arial" charset="0"/>
              <a:buChar char="•"/>
            </a:pPr>
            <a:endParaRPr lang="en-AU" sz="3200" dirty="0">
              <a:solidFill>
                <a:srgbClr val="3168B2"/>
              </a:solidFill>
              <a:latin typeface="Calibri" pitchFamily="34" charset="0"/>
            </a:endParaRPr>
          </a:p>
          <a:p>
            <a:pPr marL="342900" indent="-342900">
              <a:spcBef>
                <a:spcPct val="20000"/>
              </a:spcBef>
              <a:buFont typeface="Arial" charset="0"/>
              <a:buChar char="•"/>
            </a:pPr>
            <a:endParaRPr lang="en-AU" sz="3200" dirty="0">
              <a:solidFill>
                <a:srgbClr val="3168B2"/>
              </a:solidFill>
              <a:latin typeface="Calibri"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32-Point Star 1"/>
          <p:cNvSpPr/>
          <p:nvPr/>
        </p:nvSpPr>
        <p:spPr>
          <a:xfrm>
            <a:off x="611188" y="765175"/>
            <a:ext cx="8137525" cy="4392613"/>
          </a:xfrm>
          <a:prstGeom prst="star32">
            <a:avLst/>
          </a:prstGeom>
          <a:gradFill flip="none" rotWithShape="1">
            <a:gsLst>
              <a:gs pos="0">
                <a:schemeClr val="accent6">
                  <a:lumMod val="75000"/>
                </a:schemeClr>
              </a:gs>
              <a:gs pos="59000">
                <a:schemeClr val="accent6">
                  <a:lumMod val="60000"/>
                  <a:lumOff val="40000"/>
                </a:schemeClr>
              </a:gs>
              <a:gs pos="100000">
                <a:schemeClr val="accent6">
                  <a:lumMod val="40000"/>
                  <a:lumOff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 name="Rectangle 3"/>
          <p:cNvSpPr/>
          <p:nvPr/>
        </p:nvSpPr>
        <p:spPr>
          <a:xfrm>
            <a:off x="2000232" y="1655754"/>
            <a:ext cx="5429288" cy="3046988"/>
          </a:xfrm>
          <a:prstGeom prst="rect">
            <a:avLst/>
          </a:prstGeom>
        </p:spPr>
        <p:txBody>
          <a:bodyPr>
            <a:spAutoFit/>
          </a:bodyPr>
          <a:lstStyle/>
          <a:p>
            <a:pPr algn="ctr">
              <a:defRPr/>
            </a:pPr>
            <a:r>
              <a:rPr lang="en-AU" sz="96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Activity</a:t>
            </a:r>
          </a:p>
          <a:p>
            <a:pPr algn="ctr">
              <a:defRPr/>
            </a:pPr>
            <a:r>
              <a:rPr lang="en-AU" sz="96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362" name="Titre 1"/>
          <p:cNvSpPr>
            <a:spLocks noGrp="1"/>
          </p:cNvSpPr>
          <p:nvPr>
            <p:ph type="title"/>
          </p:nvPr>
        </p:nvSpPr>
        <p:spPr>
          <a:xfrm>
            <a:off x="2357438" y="274638"/>
            <a:ext cx="6329362" cy="1143000"/>
          </a:xfrm>
        </p:spPr>
        <p:txBody>
          <a:bodyPr/>
          <a:lstStyle/>
          <a:p>
            <a:pPr algn="l" eaLnBrk="1" hangingPunct="1"/>
            <a:r>
              <a:rPr lang="en-AU" dirty="0" smtClean="0">
                <a:solidFill>
                  <a:srgbClr val="3168B2"/>
                </a:solidFill>
              </a:rPr>
              <a:t>House Keeping</a:t>
            </a:r>
          </a:p>
        </p:txBody>
      </p:sp>
      <p:sp>
        <p:nvSpPr>
          <p:cNvPr id="3075" name="Espace réservé du contenu 2"/>
          <p:cNvSpPr>
            <a:spLocks noGrp="1"/>
          </p:cNvSpPr>
          <p:nvPr>
            <p:ph idx="1"/>
          </p:nvPr>
        </p:nvSpPr>
        <p:spPr>
          <a:xfrm>
            <a:off x="2357438" y="1600200"/>
            <a:ext cx="6329362" cy="4525963"/>
          </a:xfrm>
        </p:spPr>
        <p:txBody>
          <a:bodyPr/>
          <a:lstStyle/>
          <a:p>
            <a:pPr eaLnBrk="1" hangingPunct="1"/>
            <a:r>
              <a:rPr lang="en-AU" dirty="0" smtClean="0">
                <a:solidFill>
                  <a:srgbClr val="3168B2"/>
                </a:solidFill>
              </a:rPr>
              <a:t>Emergency exits and evacuation procedures</a:t>
            </a:r>
          </a:p>
          <a:p>
            <a:pPr eaLnBrk="1" hangingPunct="1"/>
            <a:r>
              <a:rPr lang="en-AU" dirty="0" smtClean="0">
                <a:solidFill>
                  <a:srgbClr val="3168B2"/>
                </a:solidFill>
              </a:rPr>
              <a:t>Fire hoses, blankets and extinguishers</a:t>
            </a:r>
          </a:p>
          <a:p>
            <a:pPr eaLnBrk="1" hangingPunct="1"/>
            <a:r>
              <a:rPr lang="en-AU" dirty="0" smtClean="0">
                <a:solidFill>
                  <a:srgbClr val="3168B2"/>
                </a:solidFill>
              </a:rPr>
              <a:t>First aid kits and officers</a:t>
            </a:r>
          </a:p>
          <a:p>
            <a:pPr eaLnBrk="1" hangingPunct="1"/>
            <a:r>
              <a:rPr lang="en-AU" dirty="0" smtClean="0">
                <a:solidFill>
                  <a:srgbClr val="3168B2"/>
                </a:solidFill>
              </a:rPr>
              <a:t>Mobile phones</a:t>
            </a:r>
          </a:p>
          <a:p>
            <a:pPr eaLnBrk="1" hangingPunct="1"/>
            <a:r>
              <a:rPr lang="en-AU" dirty="0" smtClean="0">
                <a:solidFill>
                  <a:srgbClr val="3168B2"/>
                </a:solidFill>
              </a:rPr>
              <a:t>Toilets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100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p:cTn id="7" dur="1000" fill="hold"/>
                                        <p:tgtEl>
                                          <p:spTgt spid="307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07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07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075">
                                            <p:txEl>
                                              <p:pRg st="0" end="0"/>
                                            </p:txEl>
                                          </p:spTgt>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p:cTn id="13" dur="1000" fill="hold"/>
                                        <p:tgtEl>
                                          <p:spTgt spid="3075">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075">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075">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075">
                                            <p:txEl>
                                              <p:pRg st="1" end="1"/>
                                            </p:txEl>
                                          </p:spTgt>
                                        </p:tgtEl>
                                      </p:cBhvr>
                                    </p:animEffect>
                                  </p:childTnLst>
                                </p:cTn>
                              </p:par>
                              <p:par>
                                <p:cTn id="17" presetID="31" presetClass="entr" presetSubtype="0" fill="hold" grpId="0" nodeType="withEffect">
                                  <p:stCondLst>
                                    <p:cond delay="100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p:cTn id="19" dur="1000" fill="hold"/>
                                        <p:tgtEl>
                                          <p:spTgt spid="3075">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075">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075">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075">
                                            <p:txEl>
                                              <p:pRg st="2" end="2"/>
                                            </p:txEl>
                                          </p:spTgt>
                                        </p:tgtEl>
                                      </p:cBhvr>
                                    </p:animEffect>
                                  </p:childTnLst>
                                </p:cTn>
                              </p:par>
                              <p:par>
                                <p:cTn id="23" presetID="31" presetClass="entr" presetSubtype="0" fill="hold" grpId="0" nodeType="withEffect">
                                  <p:stCondLst>
                                    <p:cond delay="1000"/>
                                  </p:stCondLst>
                                  <p:childTnLst>
                                    <p:set>
                                      <p:cBhvr>
                                        <p:cTn id="24" dur="1" fill="hold">
                                          <p:stCondLst>
                                            <p:cond delay="0"/>
                                          </p:stCondLst>
                                        </p:cTn>
                                        <p:tgtEl>
                                          <p:spTgt spid="3075">
                                            <p:txEl>
                                              <p:pRg st="3" end="3"/>
                                            </p:txEl>
                                          </p:spTgt>
                                        </p:tgtEl>
                                        <p:attrNameLst>
                                          <p:attrName>style.visibility</p:attrName>
                                        </p:attrNameLst>
                                      </p:cBhvr>
                                      <p:to>
                                        <p:strVal val="visible"/>
                                      </p:to>
                                    </p:set>
                                    <p:anim calcmode="lin" valueType="num">
                                      <p:cBhvr>
                                        <p:cTn id="25" dur="1000" fill="hold"/>
                                        <p:tgtEl>
                                          <p:spTgt spid="3075">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075">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075">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075">
                                            <p:txEl>
                                              <p:pRg st="3" end="3"/>
                                            </p:txEl>
                                          </p:spTgt>
                                        </p:tgtEl>
                                      </p:cBhvr>
                                    </p:animEffect>
                                  </p:childTnLst>
                                </p:cTn>
                              </p:par>
                              <p:par>
                                <p:cTn id="29" presetID="31" presetClass="entr" presetSubtype="0" fill="hold" grpId="0" nodeType="withEffect">
                                  <p:stCondLst>
                                    <p:cond delay="1000"/>
                                  </p:stCondLst>
                                  <p:childTnLst>
                                    <p:set>
                                      <p:cBhvr>
                                        <p:cTn id="30" dur="1" fill="hold">
                                          <p:stCondLst>
                                            <p:cond delay="0"/>
                                          </p:stCondLst>
                                        </p:cTn>
                                        <p:tgtEl>
                                          <p:spTgt spid="3075">
                                            <p:txEl>
                                              <p:pRg st="4" end="4"/>
                                            </p:txEl>
                                          </p:spTgt>
                                        </p:tgtEl>
                                        <p:attrNameLst>
                                          <p:attrName>style.visibility</p:attrName>
                                        </p:attrNameLst>
                                      </p:cBhvr>
                                      <p:to>
                                        <p:strVal val="visible"/>
                                      </p:to>
                                    </p:set>
                                    <p:anim calcmode="lin" valueType="num">
                                      <p:cBhvr>
                                        <p:cTn id="31" dur="1000" fill="hold"/>
                                        <p:tgtEl>
                                          <p:spTgt spid="3075">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075">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075">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0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4" name="Titre 1"/>
          <p:cNvSpPr txBox="1">
            <a:spLocks/>
          </p:cNvSpPr>
          <p:nvPr/>
        </p:nvSpPr>
        <p:spPr bwMode="auto">
          <a:xfrm>
            <a:off x="928688" y="274638"/>
            <a:ext cx="7643812" cy="1011237"/>
          </a:xfrm>
          <a:prstGeom prst="rect">
            <a:avLst/>
          </a:prstGeom>
          <a:noFill/>
          <a:ln w="9525">
            <a:noFill/>
            <a:miter lim="800000"/>
            <a:headEnd/>
            <a:tailEnd/>
          </a:ln>
        </p:spPr>
        <p:txBody>
          <a:bodyPr anchor="ctr"/>
          <a:lstStyle/>
          <a:p>
            <a:r>
              <a:rPr lang="en-AU" sz="4400">
                <a:solidFill>
                  <a:schemeClr val="bg1"/>
                </a:solidFill>
                <a:latin typeface="Calibri" pitchFamily="34" charset="0"/>
              </a:rPr>
              <a:t>Risk Levels</a:t>
            </a:r>
          </a:p>
        </p:txBody>
      </p:sp>
      <p:sp>
        <p:nvSpPr>
          <p:cNvPr id="19" name="Freeform 18"/>
          <p:cNvSpPr/>
          <p:nvPr/>
        </p:nvSpPr>
        <p:spPr>
          <a:xfrm>
            <a:off x="1524000" y="1903965"/>
            <a:ext cx="6096000" cy="887809"/>
          </a:xfrm>
          <a:custGeom>
            <a:avLst/>
            <a:gdLst>
              <a:gd name="connsiteX0" fmla="*/ 0 w 6096000"/>
              <a:gd name="connsiteY0" fmla="*/ 221952 h 887809"/>
              <a:gd name="connsiteX1" fmla="*/ 5652096 w 6096000"/>
              <a:gd name="connsiteY1" fmla="*/ 221952 h 887809"/>
              <a:gd name="connsiteX2" fmla="*/ 5652096 w 6096000"/>
              <a:gd name="connsiteY2" fmla="*/ 0 h 887809"/>
              <a:gd name="connsiteX3" fmla="*/ 6096000 w 6096000"/>
              <a:gd name="connsiteY3" fmla="*/ 443905 h 887809"/>
              <a:gd name="connsiteX4" fmla="*/ 5652096 w 6096000"/>
              <a:gd name="connsiteY4" fmla="*/ 887809 h 887809"/>
              <a:gd name="connsiteX5" fmla="*/ 5652096 w 6096000"/>
              <a:gd name="connsiteY5" fmla="*/ 665857 h 887809"/>
              <a:gd name="connsiteX6" fmla="*/ 0 w 6096000"/>
              <a:gd name="connsiteY6" fmla="*/ 665857 h 887809"/>
              <a:gd name="connsiteX7" fmla="*/ 0 w 6096000"/>
              <a:gd name="connsiteY7" fmla="*/ 221952 h 88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6000" h="887809">
                <a:moveTo>
                  <a:pt x="0" y="221952"/>
                </a:moveTo>
                <a:lnTo>
                  <a:pt x="5652096" y="221952"/>
                </a:lnTo>
                <a:lnTo>
                  <a:pt x="5652096" y="0"/>
                </a:lnTo>
                <a:lnTo>
                  <a:pt x="6096000" y="443905"/>
                </a:lnTo>
                <a:lnTo>
                  <a:pt x="5652096" y="887809"/>
                </a:lnTo>
                <a:lnTo>
                  <a:pt x="5652096" y="665857"/>
                </a:lnTo>
                <a:lnTo>
                  <a:pt x="0" y="665857"/>
                </a:lnTo>
                <a:lnTo>
                  <a:pt x="0" y="2219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770" tIns="286722" rIns="475952" bIns="362892" numCol="1" spcCol="1270" anchor="ctr" anchorCtr="0">
            <a:noAutofit/>
          </a:bodyPr>
          <a:lstStyle/>
          <a:p>
            <a:pPr lvl="0" algn="l" defTabSz="755650">
              <a:lnSpc>
                <a:spcPct val="90000"/>
              </a:lnSpc>
              <a:spcBef>
                <a:spcPct val="0"/>
              </a:spcBef>
              <a:spcAft>
                <a:spcPct val="35000"/>
              </a:spcAft>
            </a:pPr>
            <a:r>
              <a:rPr lang="en-AU" sz="1700" kern="1200" dirty="0" smtClean="0"/>
              <a:t>High Risk</a:t>
            </a:r>
            <a:endParaRPr lang="en-AU" sz="1700" kern="1200" dirty="0"/>
          </a:p>
        </p:txBody>
      </p:sp>
      <p:sp>
        <p:nvSpPr>
          <p:cNvPr id="20" name="Freeform 19"/>
          <p:cNvSpPr/>
          <p:nvPr/>
        </p:nvSpPr>
        <p:spPr>
          <a:xfrm>
            <a:off x="1524000" y="2588594"/>
            <a:ext cx="1877568" cy="1710248"/>
          </a:xfrm>
          <a:custGeom>
            <a:avLst/>
            <a:gdLst>
              <a:gd name="connsiteX0" fmla="*/ 0 w 1877568"/>
              <a:gd name="connsiteY0" fmla="*/ 0 h 1710248"/>
              <a:gd name="connsiteX1" fmla="*/ 1877568 w 1877568"/>
              <a:gd name="connsiteY1" fmla="*/ 0 h 1710248"/>
              <a:gd name="connsiteX2" fmla="*/ 1877568 w 1877568"/>
              <a:gd name="connsiteY2" fmla="*/ 1710248 h 1710248"/>
              <a:gd name="connsiteX3" fmla="*/ 0 w 1877568"/>
              <a:gd name="connsiteY3" fmla="*/ 1710248 h 1710248"/>
              <a:gd name="connsiteX4" fmla="*/ 0 w 1877568"/>
              <a:gd name="connsiteY4" fmla="*/ 0 h 1710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568" h="1710248">
                <a:moveTo>
                  <a:pt x="0" y="0"/>
                </a:moveTo>
                <a:lnTo>
                  <a:pt x="1877568" y="0"/>
                </a:lnTo>
                <a:lnTo>
                  <a:pt x="1877568" y="1710248"/>
                </a:lnTo>
                <a:lnTo>
                  <a:pt x="0" y="1710248"/>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57150" numCol="1" spcCol="1270" anchor="t" anchorCtr="0">
            <a:noAutofit/>
          </a:bodyPr>
          <a:lstStyle/>
          <a:p>
            <a:pPr lvl="0" algn="l" defTabSz="755650">
              <a:lnSpc>
                <a:spcPct val="90000"/>
              </a:lnSpc>
              <a:spcBef>
                <a:spcPct val="0"/>
              </a:spcBef>
              <a:spcAft>
                <a:spcPct val="35000"/>
              </a:spcAft>
            </a:pPr>
            <a:r>
              <a:rPr lang="en-AU" sz="1500" kern="1200" dirty="0" smtClean="0"/>
              <a:t>International Shares</a:t>
            </a:r>
            <a:endParaRPr lang="en-AU" sz="1500" kern="1200" dirty="0"/>
          </a:p>
          <a:p>
            <a:pPr lvl="0" algn="l" defTabSz="755650">
              <a:lnSpc>
                <a:spcPct val="90000"/>
              </a:lnSpc>
              <a:spcBef>
                <a:spcPct val="0"/>
              </a:spcBef>
              <a:spcAft>
                <a:spcPct val="35000"/>
              </a:spcAft>
            </a:pPr>
            <a:r>
              <a:rPr lang="en-AU" sz="1500" kern="1200" dirty="0" smtClean="0"/>
              <a:t>Australian Shares</a:t>
            </a:r>
            <a:endParaRPr lang="en-AU" sz="1500" kern="1200" dirty="0"/>
          </a:p>
          <a:p>
            <a:pPr lvl="0" algn="l" defTabSz="755650">
              <a:lnSpc>
                <a:spcPct val="90000"/>
              </a:lnSpc>
              <a:spcBef>
                <a:spcPct val="0"/>
              </a:spcBef>
              <a:spcAft>
                <a:spcPct val="35000"/>
              </a:spcAft>
            </a:pPr>
            <a:r>
              <a:rPr lang="en-AU" sz="1500" kern="1200" dirty="0" smtClean="0"/>
              <a:t>Listed Property</a:t>
            </a:r>
            <a:endParaRPr lang="en-AU" sz="1500" kern="1200" dirty="0"/>
          </a:p>
        </p:txBody>
      </p:sp>
      <p:sp>
        <p:nvSpPr>
          <p:cNvPr id="21" name="Freeform 20"/>
          <p:cNvSpPr/>
          <p:nvPr/>
        </p:nvSpPr>
        <p:spPr>
          <a:xfrm>
            <a:off x="3401568" y="2199901"/>
            <a:ext cx="4218432" cy="887809"/>
          </a:xfrm>
          <a:custGeom>
            <a:avLst/>
            <a:gdLst>
              <a:gd name="connsiteX0" fmla="*/ 0 w 4218432"/>
              <a:gd name="connsiteY0" fmla="*/ 221952 h 887809"/>
              <a:gd name="connsiteX1" fmla="*/ 3774528 w 4218432"/>
              <a:gd name="connsiteY1" fmla="*/ 221952 h 887809"/>
              <a:gd name="connsiteX2" fmla="*/ 3774528 w 4218432"/>
              <a:gd name="connsiteY2" fmla="*/ 0 h 887809"/>
              <a:gd name="connsiteX3" fmla="*/ 4218432 w 4218432"/>
              <a:gd name="connsiteY3" fmla="*/ 443905 h 887809"/>
              <a:gd name="connsiteX4" fmla="*/ 3774528 w 4218432"/>
              <a:gd name="connsiteY4" fmla="*/ 887809 h 887809"/>
              <a:gd name="connsiteX5" fmla="*/ 3774528 w 4218432"/>
              <a:gd name="connsiteY5" fmla="*/ 665857 h 887809"/>
              <a:gd name="connsiteX6" fmla="*/ 0 w 4218432"/>
              <a:gd name="connsiteY6" fmla="*/ 665857 h 887809"/>
              <a:gd name="connsiteX7" fmla="*/ 0 w 4218432"/>
              <a:gd name="connsiteY7" fmla="*/ 221952 h 88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8432" h="887809">
                <a:moveTo>
                  <a:pt x="0" y="221952"/>
                </a:moveTo>
                <a:lnTo>
                  <a:pt x="3774528" y="221952"/>
                </a:lnTo>
                <a:lnTo>
                  <a:pt x="3774528" y="0"/>
                </a:lnTo>
                <a:lnTo>
                  <a:pt x="4218432" y="443905"/>
                </a:lnTo>
                <a:lnTo>
                  <a:pt x="3774528" y="887809"/>
                </a:lnTo>
                <a:lnTo>
                  <a:pt x="3774528" y="665857"/>
                </a:lnTo>
                <a:lnTo>
                  <a:pt x="0" y="665857"/>
                </a:lnTo>
                <a:lnTo>
                  <a:pt x="0" y="2219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770" tIns="286722" rIns="475952" bIns="362892" numCol="1" spcCol="1270" anchor="ctr" anchorCtr="0">
            <a:noAutofit/>
          </a:bodyPr>
          <a:lstStyle/>
          <a:p>
            <a:pPr lvl="0" algn="l" defTabSz="755650">
              <a:lnSpc>
                <a:spcPct val="90000"/>
              </a:lnSpc>
              <a:spcBef>
                <a:spcPct val="0"/>
              </a:spcBef>
              <a:spcAft>
                <a:spcPct val="35000"/>
              </a:spcAft>
            </a:pPr>
            <a:r>
              <a:rPr lang="en-AU" sz="1700" kern="1200" dirty="0" smtClean="0"/>
              <a:t>Medium Risk</a:t>
            </a:r>
            <a:endParaRPr lang="en-AU" sz="1700" kern="1200" dirty="0"/>
          </a:p>
        </p:txBody>
      </p:sp>
      <p:sp>
        <p:nvSpPr>
          <p:cNvPr id="22" name="Freeform 21"/>
          <p:cNvSpPr/>
          <p:nvPr/>
        </p:nvSpPr>
        <p:spPr>
          <a:xfrm>
            <a:off x="3401568" y="2884531"/>
            <a:ext cx="1877568" cy="1710248"/>
          </a:xfrm>
          <a:custGeom>
            <a:avLst/>
            <a:gdLst>
              <a:gd name="connsiteX0" fmla="*/ 0 w 1877568"/>
              <a:gd name="connsiteY0" fmla="*/ 0 h 1710248"/>
              <a:gd name="connsiteX1" fmla="*/ 1877568 w 1877568"/>
              <a:gd name="connsiteY1" fmla="*/ 0 h 1710248"/>
              <a:gd name="connsiteX2" fmla="*/ 1877568 w 1877568"/>
              <a:gd name="connsiteY2" fmla="*/ 1710248 h 1710248"/>
              <a:gd name="connsiteX3" fmla="*/ 0 w 1877568"/>
              <a:gd name="connsiteY3" fmla="*/ 1710248 h 1710248"/>
              <a:gd name="connsiteX4" fmla="*/ 0 w 1877568"/>
              <a:gd name="connsiteY4" fmla="*/ 0 h 17102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568" h="1710248">
                <a:moveTo>
                  <a:pt x="0" y="0"/>
                </a:moveTo>
                <a:lnTo>
                  <a:pt x="1877568" y="0"/>
                </a:lnTo>
                <a:lnTo>
                  <a:pt x="1877568" y="1710248"/>
                </a:lnTo>
                <a:lnTo>
                  <a:pt x="0" y="1710248"/>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AU" sz="1500" kern="1200" dirty="0" smtClean="0"/>
              <a:t>Direct Property</a:t>
            </a:r>
            <a:endParaRPr lang="en-AU" sz="1500" kern="1200" dirty="0"/>
          </a:p>
        </p:txBody>
      </p:sp>
      <p:sp>
        <p:nvSpPr>
          <p:cNvPr id="23" name="Freeform 22"/>
          <p:cNvSpPr/>
          <p:nvPr/>
        </p:nvSpPr>
        <p:spPr>
          <a:xfrm>
            <a:off x="5279136" y="2495838"/>
            <a:ext cx="2340864" cy="887809"/>
          </a:xfrm>
          <a:custGeom>
            <a:avLst/>
            <a:gdLst>
              <a:gd name="connsiteX0" fmla="*/ 0 w 2340864"/>
              <a:gd name="connsiteY0" fmla="*/ 221952 h 887809"/>
              <a:gd name="connsiteX1" fmla="*/ 1896960 w 2340864"/>
              <a:gd name="connsiteY1" fmla="*/ 221952 h 887809"/>
              <a:gd name="connsiteX2" fmla="*/ 1896960 w 2340864"/>
              <a:gd name="connsiteY2" fmla="*/ 0 h 887809"/>
              <a:gd name="connsiteX3" fmla="*/ 2340864 w 2340864"/>
              <a:gd name="connsiteY3" fmla="*/ 443905 h 887809"/>
              <a:gd name="connsiteX4" fmla="*/ 1896960 w 2340864"/>
              <a:gd name="connsiteY4" fmla="*/ 887809 h 887809"/>
              <a:gd name="connsiteX5" fmla="*/ 1896960 w 2340864"/>
              <a:gd name="connsiteY5" fmla="*/ 665857 h 887809"/>
              <a:gd name="connsiteX6" fmla="*/ 0 w 2340864"/>
              <a:gd name="connsiteY6" fmla="*/ 665857 h 887809"/>
              <a:gd name="connsiteX7" fmla="*/ 0 w 2340864"/>
              <a:gd name="connsiteY7" fmla="*/ 221952 h 887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0864" h="887809">
                <a:moveTo>
                  <a:pt x="0" y="221952"/>
                </a:moveTo>
                <a:lnTo>
                  <a:pt x="1896960" y="221952"/>
                </a:lnTo>
                <a:lnTo>
                  <a:pt x="1896960" y="0"/>
                </a:lnTo>
                <a:lnTo>
                  <a:pt x="2340864" y="443905"/>
                </a:lnTo>
                <a:lnTo>
                  <a:pt x="1896960" y="887809"/>
                </a:lnTo>
                <a:lnTo>
                  <a:pt x="1896960" y="665857"/>
                </a:lnTo>
                <a:lnTo>
                  <a:pt x="0" y="665857"/>
                </a:lnTo>
                <a:lnTo>
                  <a:pt x="0" y="2219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4770" tIns="286722" rIns="475952" bIns="362892" numCol="1" spcCol="1270" anchor="ctr" anchorCtr="0">
            <a:noAutofit/>
          </a:bodyPr>
          <a:lstStyle/>
          <a:p>
            <a:pPr lvl="0" algn="l" defTabSz="755650">
              <a:lnSpc>
                <a:spcPct val="90000"/>
              </a:lnSpc>
              <a:spcBef>
                <a:spcPct val="0"/>
              </a:spcBef>
              <a:spcAft>
                <a:spcPct val="35000"/>
              </a:spcAft>
            </a:pPr>
            <a:r>
              <a:rPr lang="en-AU" sz="1700" kern="1200" dirty="0" smtClean="0"/>
              <a:t>Conservative</a:t>
            </a:r>
            <a:endParaRPr lang="en-AU" sz="1700" kern="1200" dirty="0"/>
          </a:p>
        </p:txBody>
      </p:sp>
      <p:sp>
        <p:nvSpPr>
          <p:cNvPr id="24" name="Freeform 23"/>
          <p:cNvSpPr/>
          <p:nvPr/>
        </p:nvSpPr>
        <p:spPr>
          <a:xfrm>
            <a:off x="5292072" y="3189087"/>
            <a:ext cx="1877568" cy="1861914"/>
          </a:xfrm>
          <a:custGeom>
            <a:avLst/>
            <a:gdLst>
              <a:gd name="connsiteX0" fmla="*/ 0 w 1877568"/>
              <a:gd name="connsiteY0" fmla="*/ 0 h 1861914"/>
              <a:gd name="connsiteX1" fmla="*/ 1877568 w 1877568"/>
              <a:gd name="connsiteY1" fmla="*/ 0 h 1861914"/>
              <a:gd name="connsiteX2" fmla="*/ 1877568 w 1877568"/>
              <a:gd name="connsiteY2" fmla="*/ 1861914 h 1861914"/>
              <a:gd name="connsiteX3" fmla="*/ 0 w 1877568"/>
              <a:gd name="connsiteY3" fmla="*/ 1861914 h 1861914"/>
              <a:gd name="connsiteX4" fmla="*/ 0 w 1877568"/>
              <a:gd name="connsiteY4" fmla="*/ 0 h 1861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7568" h="1861914">
                <a:moveTo>
                  <a:pt x="0" y="0"/>
                </a:moveTo>
                <a:lnTo>
                  <a:pt x="1877568" y="0"/>
                </a:lnTo>
                <a:lnTo>
                  <a:pt x="1877568" y="1861914"/>
                </a:lnTo>
                <a:lnTo>
                  <a:pt x="0" y="1861914"/>
                </a:lnTo>
                <a:lnTo>
                  <a:pt x="0" y="0"/>
                </a:lnTo>
                <a:close/>
              </a:path>
            </a:pathLst>
          </a:cu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57150" tIns="57150" rIns="57150" bIns="57150" numCol="1" spcCol="1270" anchor="t" anchorCtr="0">
            <a:noAutofit/>
          </a:bodyPr>
          <a:lstStyle/>
          <a:p>
            <a:pPr lvl="0" algn="l" defTabSz="666750">
              <a:lnSpc>
                <a:spcPct val="90000"/>
              </a:lnSpc>
              <a:spcBef>
                <a:spcPct val="0"/>
              </a:spcBef>
              <a:spcAft>
                <a:spcPct val="35000"/>
              </a:spcAft>
            </a:pPr>
            <a:r>
              <a:rPr lang="en-AU" sz="1500" kern="1200" dirty="0" smtClean="0"/>
              <a:t>Money Market</a:t>
            </a:r>
            <a:endParaRPr lang="en-AU" sz="1500" kern="1200" dirty="0"/>
          </a:p>
          <a:p>
            <a:pPr lvl="0" algn="l" defTabSz="666750">
              <a:lnSpc>
                <a:spcPct val="90000"/>
              </a:lnSpc>
              <a:spcBef>
                <a:spcPct val="0"/>
              </a:spcBef>
              <a:spcAft>
                <a:spcPct val="35000"/>
              </a:spcAft>
            </a:pPr>
            <a:r>
              <a:rPr lang="en-AU" sz="1500" kern="1200" dirty="0" smtClean="0"/>
              <a:t>Bonds</a:t>
            </a:r>
            <a:endParaRPr lang="en-AU" sz="1500" kern="1200" dirty="0"/>
          </a:p>
          <a:p>
            <a:pPr lvl="0" algn="l" defTabSz="666750">
              <a:lnSpc>
                <a:spcPct val="90000"/>
              </a:lnSpc>
              <a:spcBef>
                <a:spcPct val="0"/>
              </a:spcBef>
              <a:spcAft>
                <a:spcPct val="35000"/>
              </a:spcAft>
            </a:pPr>
            <a:r>
              <a:rPr lang="en-AU" sz="1500" kern="1200" smtClean="0"/>
              <a:t>Government Bonds</a:t>
            </a:r>
            <a:endParaRPr lang="en-AU" sz="1500" kern="1200"/>
          </a:p>
          <a:p>
            <a:pPr lvl="0" algn="l" defTabSz="666750">
              <a:lnSpc>
                <a:spcPct val="90000"/>
              </a:lnSpc>
              <a:spcBef>
                <a:spcPct val="0"/>
              </a:spcBef>
              <a:spcAft>
                <a:spcPct val="35000"/>
              </a:spcAft>
            </a:pPr>
            <a:r>
              <a:rPr lang="en-AU" sz="1500" kern="1200" smtClean="0"/>
              <a:t>Fixed Interest</a:t>
            </a:r>
            <a:endParaRPr lang="en-AU" sz="1500" kern="1200"/>
          </a:p>
          <a:p>
            <a:pPr lvl="0" algn="l" defTabSz="666750">
              <a:lnSpc>
                <a:spcPct val="90000"/>
              </a:lnSpc>
              <a:spcBef>
                <a:spcPct val="0"/>
              </a:spcBef>
              <a:spcAft>
                <a:spcPct val="35000"/>
              </a:spcAft>
            </a:pPr>
            <a:r>
              <a:rPr lang="en-AU" sz="1500" kern="1200" smtClean="0"/>
              <a:t>Term Deposits</a:t>
            </a:r>
            <a:endParaRPr lang="en-AU" sz="1500" kern="1200"/>
          </a:p>
          <a:p>
            <a:pPr lvl="0" algn="l" defTabSz="666750">
              <a:lnSpc>
                <a:spcPct val="90000"/>
              </a:lnSpc>
              <a:spcBef>
                <a:spcPct val="0"/>
              </a:spcBef>
              <a:spcAft>
                <a:spcPct val="35000"/>
              </a:spcAft>
            </a:pPr>
            <a:r>
              <a:rPr lang="en-AU" sz="1500" kern="1200" smtClean="0"/>
              <a:t>Cash</a:t>
            </a:r>
            <a:endParaRPr lang="en-AU" sz="1500" kern="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500" fill="hold"/>
                                        <p:tgtEl>
                                          <p:spTgt spid="24"/>
                                        </p:tgtEl>
                                        <p:attrNameLst>
                                          <p:attrName>ppt_x</p:attrName>
                                        </p:attrNameLst>
                                      </p:cBhvr>
                                      <p:tavLst>
                                        <p:tav tm="0">
                                          <p:val>
                                            <p:strVal val="#ppt_x"/>
                                          </p:val>
                                        </p:tav>
                                        <p:tav tm="100000">
                                          <p:val>
                                            <p:strVal val="#ppt_x"/>
                                          </p:val>
                                        </p:tav>
                                      </p:tavLst>
                                    </p:anim>
                                    <p:anim calcmode="lin" valueType="num">
                                      <p:cBhvr additive="base">
                                        <p:cTn id="2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32-Point Star 1"/>
          <p:cNvSpPr/>
          <p:nvPr/>
        </p:nvSpPr>
        <p:spPr>
          <a:xfrm>
            <a:off x="611188" y="765175"/>
            <a:ext cx="8137525" cy="4392613"/>
          </a:xfrm>
          <a:prstGeom prst="star32">
            <a:avLst/>
          </a:prstGeom>
          <a:gradFill flip="none" rotWithShape="1">
            <a:gsLst>
              <a:gs pos="0">
                <a:schemeClr val="accent6">
                  <a:lumMod val="75000"/>
                </a:schemeClr>
              </a:gs>
              <a:gs pos="59000">
                <a:schemeClr val="accent6">
                  <a:lumMod val="60000"/>
                  <a:lumOff val="40000"/>
                </a:schemeClr>
              </a:gs>
              <a:gs pos="100000">
                <a:schemeClr val="accent6">
                  <a:lumMod val="40000"/>
                  <a:lumOff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 name="Rectangle 3"/>
          <p:cNvSpPr/>
          <p:nvPr/>
        </p:nvSpPr>
        <p:spPr>
          <a:xfrm>
            <a:off x="1907704" y="1822172"/>
            <a:ext cx="5760640" cy="3046988"/>
          </a:xfrm>
          <a:prstGeom prst="rect">
            <a:avLst/>
          </a:prstGeom>
        </p:spPr>
        <p:txBody>
          <a:bodyPr wrap="square">
            <a:spAutoFit/>
          </a:bodyPr>
          <a:lstStyle/>
          <a:p>
            <a:pPr algn="ctr">
              <a:defRPr/>
            </a:pPr>
            <a:r>
              <a:rPr lang="en-AU" sz="9600" b="1" dirty="0" smtClean="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Practise</a:t>
            </a:r>
          </a:p>
          <a:p>
            <a:pPr algn="ctr">
              <a:defRPr/>
            </a:pPr>
            <a:r>
              <a:rPr lang="en-AU" sz="9600" b="1" dirty="0" smtClean="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Test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028" name="Picture 4" descr="C:\Users\cascas\AppData\Local\Microsoft\Windows\Temporary Internet Files\Content.IE5\KB3E1P2M\MC900078768[1].wmf"/>
          <p:cNvPicPr>
            <a:picLocks noChangeAspect="1" noChangeArrowheads="1"/>
          </p:cNvPicPr>
          <p:nvPr/>
        </p:nvPicPr>
        <p:blipFill>
          <a:blip r:embed="rId3"/>
          <a:srcRect/>
          <a:stretch>
            <a:fillRect/>
          </a:stretch>
        </p:blipFill>
        <p:spPr bwMode="auto">
          <a:xfrm>
            <a:off x="611188" y="908050"/>
            <a:ext cx="6319837" cy="5580063"/>
          </a:xfrm>
          <a:prstGeom prst="rect">
            <a:avLst/>
          </a:prstGeom>
          <a:noFill/>
          <a:ln w="9525">
            <a:noFill/>
            <a:miter lim="800000"/>
            <a:headEnd/>
            <a:tailEnd/>
          </a:ln>
        </p:spPr>
      </p:pic>
      <p:sp>
        <p:nvSpPr>
          <p:cNvPr id="6" name="Rectangle 5"/>
          <p:cNvSpPr/>
          <p:nvPr/>
        </p:nvSpPr>
        <p:spPr>
          <a:xfrm rot="20065880">
            <a:off x="1651312" y="1700808"/>
            <a:ext cx="5429288" cy="3046988"/>
          </a:xfrm>
          <a:prstGeom prst="rect">
            <a:avLst/>
          </a:prstGeom>
        </p:spPr>
        <p:txBody>
          <a:bodyPr>
            <a:spAutoFit/>
          </a:bodyPr>
          <a:lstStyle/>
          <a:p>
            <a:pPr algn="ctr">
              <a:defRPr/>
            </a:pPr>
            <a:r>
              <a:rPr lang="en-AU" sz="96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Next Week</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80">
                                          <p:stCondLst>
                                            <p:cond delay="0"/>
                                          </p:stCondLst>
                                        </p:cTn>
                                        <p:tgtEl>
                                          <p:spTgt spid="6"/>
                                        </p:tgtEl>
                                      </p:cBhvr>
                                    </p:animEffect>
                                    <p:anim calcmode="lin" valueType="num">
                                      <p:cBhvr>
                                        <p:cTn id="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3" dur="26">
                                          <p:stCondLst>
                                            <p:cond delay="650"/>
                                          </p:stCondLst>
                                        </p:cTn>
                                        <p:tgtEl>
                                          <p:spTgt spid="6"/>
                                        </p:tgtEl>
                                      </p:cBhvr>
                                      <p:to x="100000" y="60000"/>
                                    </p:animScale>
                                    <p:animScale>
                                      <p:cBhvr>
                                        <p:cTn id="14" dur="166" decel="50000">
                                          <p:stCondLst>
                                            <p:cond delay="676"/>
                                          </p:stCondLst>
                                        </p:cTn>
                                        <p:tgtEl>
                                          <p:spTgt spid="6"/>
                                        </p:tgtEl>
                                      </p:cBhvr>
                                      <p:to x="100000" y="100000"/>
                                    </p:animScale>
                                    <p:animScale>
                                      <p:cBhvr>
                                        <p:cTn id="15" dur="26">
                                          <p:stCondLst>
                                            <p:cond delay="1312"/>
                                          </p:stCondLst>
                                        </p:cTn>
                                        <p:tgtEl>
                                          <p:spTgt spid="6"/>
                                        </p:tgtEl>
                                      </p:cBhvr>
                                      <p:to x="100000" y="80000"/>
                                    </p:animScale>
                                    <p:animScale>
                                      <p:cBhvr>
                                        <p:cTn id="16" dur="166" decel="50000">
                                          <p:stCondLst>
                                            <p:cond delay="1338"/>
                                          </p:stCondLst>
                                        </p:cTn>
                                        <p:tgtEl>
                                          <p:spTgt spid="6"/>
                                        </p:tgtEl>
                                      </p:cBhvr>
                                      <p:to x="100000" y="100000"/>
                                    </p:animScale>
                                    <p:animScale>
                                      <p:cBhvr>
                                        <p:cTn id="17" dur="26">
                                          <p:stCondLst>
                                            <p:cond delay="1642"/>
                                          </p:stCondLst>
                                        </p:cTn>
                                        <p:tgtEl>
                                          <p:spTgt spid="6"/>
                                        </p:tgtEl>
                                      </p:cBhvr>
                                      <p:to x="100000" y="90000"/>
                                    </p:animScale>
                                    <p:animScale>
                                      <p:cBhvr>
                                        <p:cTn id="18" dur="166" decel="50000">
                                          <p:stCondLst>
                                            <p:cond delay="1668"/>
                                          </p:stCondLst>
                                        </p:cTn>
                                        <p:tgtEl>
                                          <p:spTgt spid="6"/>
                                        </p:tgtEl>
                                      </p:cBhvr>
                                      <p:to x="100000" y="100000"/>
                                    </p:animScale>
                                    <p:animScale>
                                      <p:cBhvr>
                                        <p:cTn id="19" dur="26">
                                          <p:stCondLst>
                                            <p:cond delay="1808"/>
                                          </p:stCondLst>
                                        </p:cTn>
                                        <p:tgtEl>
                                          <p:spTgt spid="6"/>
                                        </p:tgtEl>
                                      </p:cBhvr>
                                      <p:to x="100000" y="95000"/>
                                    </p:animScale>
                                    <p:animScale>
                                      <p:cBhvr>
                                        <p:cTn id="20" dur="166" decel="50000">
                                          <p:stCondLst>
                                            <p:cond delay="1834"/>
                                          </p:stCondLst>
                                        </p:cTn>
                                        <p:tgtEl>
                                          <p:spTgt spid="6"/>
                                        </p:tgtEl>
                                      </p:cBhvr>
                                      <p:to x="100000" y="100000"/>
                                    </p:animScale>
                                  </p:childTnLst>
                                </p:cTn>
                              </p:par>
                              <p:par>
                                <p:cTn id="21" presetID="26" presetClass="entr" presetSubtype="0" fill="hold" nodeType="withEffect">
                                  <p:stCondLst>
                                    <p:cond delay="1000"/>
                                  </p:stCondLst>
                                  <p:childTnLst>
                                    <p:set>
                                      <p:cBhvr>
                                        <p:cTn id="22" dur="1" fill="hold">
                                          <p:stCondLst>
                                            <p:cond delay="0"/>
                                          </p:stCondLst>
                                        </p:cTn>
                                        <p:tgtEl>
                                          <p:spTgt spid="1028"/>
                                        </p:tgtEl>
                                        <p:attrNameLst>
                                          <p:attrName>style.visibility</p:attrName>
                                        </p:attrNameLst>
                                      </p:cBhvr>
                                      <p:to>
                                        <p:strVal val="visible"/>
                                      </p:to>
                                    </p:set>
                                    <p:animEffect transition="in" filter="wipe(down)">
                                      <p:cBhvr>
                                        <p:cTn id="23" dur="580">
                                          <p:stCondLst>
                                            <p:cond delay="0"/>
                                          </p:stCondLst>
                                        </p:cTn>
                                        <p:tgtEl>
                                          <p:spTgt spid="1028"/>
                                        </p:tgtEl>
                                      </p:cBhvr>
                                    </p:animEffect>
                                    <p:anim calcmode="lin" valueType="num">
                                      <p:cBhvr>
                                        <p:cTn id="24"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29" dur="26">
                                          <p:stCondLst>
                                            <p:cond delay="650"/>
                                          </p:stCondLst>
                                        </p:cTn>
                                        <p:tgtEl>
                                          <p:spTgt spid="1028"/>
                                        </p:tgtEl>
                                      </p:cBhvr>
                                      <p:to x="100000" y="60000"/>
                                    </p:animScale>
                                    <p:animScale>
                                      <p:cBhvr>
                                        <p:cTn id="30" dur="166" decel="50000">
                                          <p:stCondLst>
                                            <p:cond delay="676"/>
                                          </p:stCondLst>
                                        </p:cTn>
                                        <p:tgtEl>
                                          <p:spTgt spid="1028"/>
                                        </p:tgtEl>
                                      </p:cBhvr>
                                      <p:to x="100000" y="100000"/>
                                    </p:animScale>
                                    <p:animScale>
                                      <p:cBhvr>
                                        <p:cTn id="31" dur="26">
                                          <p:stCondLst>
                                            <p:cond delay="1312"/>
                                          </p:stCondLst>
                                        </p:cTn>
                                        <p:tgtEl>
                                          <p:spTgt spid="1028"/>
                                        </p:tgtEl>
                                      </p:cBhvr>
                                      <p:to x="100000" y="80000"/>
                                    </p:animScale>
                                    <p:animScale>
                                      <p:cBhvr>
                                        <p:cTn id="32" dur="166" decel="50000">
                                          <p:stCondLst>
                                            <p:cond delay="1338"/>
                                          </p:stCondLst>
                                        </p:cTn>
                                        <p:tgtEl>
                                          <p:spTgt spid="1028"/>
                                        </p:tgtEl>
                                      </p:cBhvr>
                                      <p:to x="100000" y="100000"/>
                                    </p:animScale>
                                    <p:animScale>
                                      <p:cBhvr>
                                        <p:cTn id="33" dur="26">
                                          <p:stCondLst>
                                            <p:cond delay="1642"/>
                                          </p:stCondLst>
                                        </p:cTn>
                                        <p:tgtEl>
                                          <p:spTgt spid="1028"/>
                                        </p:tgtEl>
                                      </p:cBhvr>
                                      <p:to x="100000" y="90000"/>
                                    </p:animScale>
                                    <p:animScale>
                                      <p:cBhvr>
                                        <p:cTn id="34" dur="166" decel="50000">
                                          <p:stCondLst>
                                            <p:cond delay="1668"/>
                                          </p:stCondLst>
                                        </p:cTn>
                                        <p:tgtEl>
                                          <p:spTgt spid="1028"/>
                                        </p:tgtEl>
                                      </p:cBhvr>
                                      <p:to x="100000" y="100000"/>
                                    </p:animScale>
                                    <p:animScale>
                                      <p:cBhvr>
                                        <p:cTn id="35" dur="26">
                                          <p:stCondLst>
                                            <p:cond delay="1808"/>
                                          </p:stCondLst>
                                        </p:cTn>
                                        <p:tgtEl>
                                          <p:spTgt spid="1028"/>
                                        </p:tgtEl>
                                      </p:cBhvr>
                                      <p:to x="100000" y="95000"/>
                                    </p:animScale>
                                    <p:animScale>
                                      <p:cBhvr>
                                        <p:cTn id="36" dur="166" decel="50000">
                                          <p:stCondLst>
                                            <p:cond delay="1834"/>
                                          </p:stCondLst>
                                        </p:cTn>
                                        <p:tgtEl>
                                          <p:spTgt spid="10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7410" name="Titre 1"/>
          <p:cNvSpPr>
            <a:spLocks noGrp="1"/>
          </p:cNvSpPr>
          <p:nvPr>
            <p:ph type="title"/>
          </p:nvPr>
        </p:nvSpPr>
        <p:spPr>
          <a:xfrm>
            <a:off x="2357438" y="274638"/>
            <a:ext cx="6329362" cy="1143000"/>
          </a:xfrm>
        </p:spPr>
        <p:txBody>
          <a:bodyPr/>
          <a:lstStyle/>
          <a:p>
            <a:pPr algn="l" eaLnBrk="1" hangingPunct="1"/>
            <a:r>
              <a:rPr lang="en-AU" smtClean="0">
                <a:solidFill>
                  <a:srgbClr val="3168B2"/>
                </a:solidFill>
              </a:rPr>
              <a:t>Outcomes</a:t>
            </a:r>
          </a:p>
        </p:txBody>
      </p:sp>
      <p:sp>
        <p:nvSpPr>
          <p:cNvPr id="3075" name="Espace réservé du contenu 2"/>
          <p:cNvSpPr>
            <a:spLocks noGrp="1"/>
          </p:cNvSpPr>
          <p:nvPr>
            <p:ph idx="1"/>
          </p:nvPr>
        </p:nvSpPr>
        <p:spPr>
          <a:xfrm>
            <a:off x="2357438" y="1600200"/>
            <a:ext cx="6329362" cy="4525963"/>
          </a:xfrm>
        </p:spPr>
        <p:txBody>
          <a:bodyPr/>
          <a:lstStyle/>
          <a:p>
            <a:pPr eaLnBrk="1" hangingPunct="1"/>
            <a:r>
              <a:rPr lang="en-AU" dirty="0" smtClean="0">
                <a:solidFill>
                  <a:srgbClr val="3168B2"/>
                </a:solidFill>
              </a:rPr>
              <a:t>You will know </a:t>
            </a:r>
            <a:r>
              <a:rPr lang="en-AU" dirty="0" smtClean="0">
                <a:solidFill>
                  <a:srgbClr val="3168B2"/>
                </a:solidFill>
              </a:rPr>
              <a:t>which bodies regulate </a:t>
            </a:r>
            <a:r>
              <a:rPr lang="en-AU" dirty="0" smtClean="0">
                <a:solidFill>
                  <a:srgbClr val="3168B2"/>
                </a:solidFill>
              </a:rPr>
              <a:t>superannuation in Australia and what they do</a:t>
            </a:r>
          </a:p>
          <a:p>
            <a:pPr eaLnBrk="1" hangingPunct="1"/>
            <a:r>
              <a:rPr lang="en-AU" dirty="0" smtClean="0">
                <a:solidFill>
                  <a:srgbClr val="3168B2"/>
                </a:solidFill>
              </a:rPr>
              <a:t>You will be able to explain the </a:t>
            </a:r>
            <a:r>
              <a:rPr lang="en-AU" dirty="0" smtClean="0">
                <a:solidFill>
                  <a:srgbClr val="3168B2"/>
                </a:solidFill>
              </a:rPr>
              <a:t>investment life </a:t>
            </a:r>
            <a:r>
              <a:rPr lang="en-AU" dirty="0" smtClean="0">
                <a:solidFill>
                  <a:srgbClr val="3168B2"/>
                </a:solidFill>
              </a:rPr>
              <a:t>cycle </a:t>
            </a:r>
            <a:r>
              <a:rPr lang="en-AU" dirty="0" smtClean="0">
                <a:solidFill>
                  <a:srgbClr val="3168B2"/>
                </a:solidFill>
              </a:rPr>
              <a:t>of </a:t>
            </a:r>
            <a:r>
              <a:rPr lang="en-AU" dirty="0" smtClean="0">
                <a:solidFill>
                  <a:srgbClr val="3168B2"/>
                </a:solidFill>
              </a:rPr>
              <a:t>superannuation </a:t>
            </a:r>
            <a:r>
              <a:rPr lang="en-AU" dirty="0" smtClean="0">
                <a:solidFill>
                  <a:srgbClr val="3168B2"/>
                </a:solidFill>
              </a:rPr>
              <a:t>funds</a:t>
            </a:r>
            <a:endParaRPr lang="en-AU" dirty="0" smtClean="0">
              <a:solidFill>
                <a:srgbClr val="3168B2"/>
              </a:solidFill>
            </a:endParaRPr>
          </a:p>
          <a:p>
            <a:pPr eaLnBrk="1" hangingPunct="1"/>
            <a:r>
              <a:rPr lang="en-AU" dirty="0" smtClean="0">
                <a:solidFill>
                  <a:srgbClr val="3168B2"/>
                </a:solidFill>
              </a:rPr>
              <a:t>You will know the different types of investments and their risk level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1000"/>
                                  </p:stCondLst>
                                  <p:childTnLst>
                                    <p:set>
                                      <p:cBhvr>
                                        <p:cTn id="6" dur="1" fill="hold">
                                          <p:stCondLst>
                                            <p:cond delay="0"/>
                                          </p:stCondLst>
                                        </p:cTn>
                                        <p:tgtEl>
                                          <p:spTgt spid="3075">
                                            <p:txEl>
                                              <p:pRg st="0" end="0"/>
                                            </p:txEl>
                                          </p:spTgt>
                                        </p:tgtEl>
                                        <p:attrNameLst>
                                          <p:attrName>style.visibility</p:attrName>
                                        </p:attrNameLst>
                                      </p:cBhvr>
                                      <p:to>
                                        <p:strVal val="visible"/>
                                      </p:to>
                                    </p:set>
                                    <p:anim calcmode="lin" valueType="num">
                                      <p:cBhvr>
                                        <p:cTn id="7" dur="1000" fill="hold"/>
                                        <p:tgtEl>
                                          <p:spTgt spid="307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07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07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075">
                                            <p:txEl>
                                              <p:pRg st="0" end="0"/>
                                            </p:txEl>
                                          </p:spTgt>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3075">
                                            <p:txEl>
                                              <p:pRg st="1" end="1"/>
                                            </p:txEl>
                                          </p:spTgt>
                                        </p:tgtEl>
                                        <p:attrNameLst>
                                          <p:attrName>style.visibility</p:attrName>
                                        </p:attrNameLst>
                                      </p:cBhvr>
                                      <p:to>
                                        <p:strVal val="visible"/>
                                      </p:to>
                                    </p:set>
                                    <p:anim calcmode="lin" valueType="num">
                                      <p:cBhvr>
                                        <p:cTn id="13" dur="1000" fill="hold"/>
                                        <p:tgtEl>
                                          <p:spTgt spid="3075">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075">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075">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075">
                                            <p:txEl>
                                              <p:pRg st="1" end="1"/>
                                            </p:txEl>
                                          </p:spTgt>
                                        </p:tgtEl>
                                      </p:cBhvr>
                                    </p:animEffect>
                                  </p:childTnLst>
                                </p:cTn>
                              </p:par>
                              <p:par>
                                <p:cTn id="17" presetID="31" presetClass="entr" presetSubtype="0" fill="hold" grpId="0" nodeType="withEffect">
                                  <p:stCondLst>
                                    <p:cond delay="1000"/>
                                  </p:stCondLst>
                                  <p:childTnLst>
                                    <p:set>
                                      <p:cBhvr>
                                        <p:cTn id="18" dur="1" fill="hold">
                                          <p:stCondLst>
                                            <p:cond delay="0"/>
                                          </p:stCondLst>
                                        </p:cTn>
                                        <p:tgtEl>
                                          <p:spTgt spid="3075">
                                            <p:txEl>
                                              <p:pRg st="2" end="2"/>
                                            </p:txEl>
                                          </p:spTgt>
                                        </p:tgtEl>
                                        <p:attrNameLst>
                                          <p:attrName>style.visibility</p:attrName>
                                        </p:attrNameLst>
                                      </p:cBhvr>
                                      <p:to>
                                        <p:strVal val="visible"/>
                                      </p:to>
                                    </p:set>
                                    <p:anim calcmode="lin" valueType="num">
                                      <p:cBhvr>
                                        <p:cTn id="19" dur="1000" fill="hold"/>
                                        <p:tgtEl>
                                          <p:spTgt spid="3075">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075">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075">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0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Cloud Callout 6"/>
          <p:cNvSpPr/>
          <p:nvPr/>
        </p:nvSpPr>
        <p:spPr>
          <a:xfrm>
            <a:off x="755650" y="692150"/>
            <a:ext cx="8042275" cy="4286250"/>
          </a:xfrm>
          <a:prstGeom prst="cloudCallout">
            <a:avLst>
              <a:gd name="adj1" fmla="val 21781"/>
              <a:gd name="adj2" fmla="val 4814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6" name="Rectangle 5"/>
          <p:cNvSpPr/>
          <p:nvPr/>
        </p:nvSpPr>
        <p:spPr>
          <a:xfrm>
            <a:off x="1403648" y="1655754"/>
            <a:ext cx="6840760" cy="2308324"/>
          </a:xfrm>
          <a:prstGeom prst="rect">
            <a:avLst/>
          </a:prstGeom>
        </p:spPr>
        <p:txBody>
          <a:bodyPr>
            <a:spAutoFit/>
          </a:bodyPr>
          <a:lstStyle/>
          <a:p>
            <a:pPr algn="ctr">
              <a:defRPr/>
            </a:pPr>
            <a:r>
              <a:rPr lang="en-AU" sz="72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Government</a:t>
            </a:r>
          </a:p>
          <a:p>
            <a:pPr algn="ctr">
              <a:defRPr/>
            </a:pPr>
            <a:r>
              <a:rPr lang="en-AU" sz="72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Regulators</a:t>
            </a:r>
          </a:p>
        </p:txBody>
      </p:sp>
      <p:pic>
        <p:nvPicPr>
          <p:cNvPr id="19460" name="Picture 2" descr="C:\Users\cascas\AppData\Local\Microsoft\Windows\Temporary Internet Files\Content.IE5\KB3E1P2M\MC900078734[1].wmf"/>
          <p:cNvPicPr>
            <a:picLocks noChangeAspect="1" noChangeArrowheads="1"/>
          </p:cNvPicPr>
          <p:nvPr/>
        </p:nvPicPr>
        <p:blipFill>
          <a:blip r:embed="rId3"/>
          <a:srcRect/>
          <a:stretch>
            <a:fillRect/>
          </a:stretch>
        </p:blipFill>
        <p:spPr bwMode="auto">
          <a:xfrm>
            <a:off x="6227763" y="4702175"/>
            <a:ext cx="2771775" cy="21113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par>
                                <p:cTn id="8" presetID="6" presetClass="entr" presetSubtype="16" fill="hold" grpId="0" nodeType="withEffect">
                                  <p:stCondLst>
                                    <p:cond delay="100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Titre 1"/>
          <p:cNvSpPr>
            <a:spLocks noGrp="1"/>
          </p:cNvSpPr>
          <p:nvPr>
            <p:ph type="title"/>
          </p:nvPr>
        </p:nvSpPr>
        <p:spPr>
          <a:xfrm>
            <a:off x="34925" y="-171450"/>
            <a:ext cx="7643813" cy="1011238"/>
          </a:xfrm>
        </p:spPr>
        <p:txBody>
          <a:bodyPr/>
          <a:lstStyle/>
          <a:p>
            <a:pPr algn="l" eaLnBrk="1" hangingPunct="1"/>
            <a:r>
              <a:rPr lang="en-AU" smtClean="0">
                <a:solidFill>
                  <a:schemeClr val="bg1"/>
                </a:solidFill>
              </a:rPr>
              <a:t>Australian Tax Office (ATO)</a:t>
            </a:r>
          </a:p>
        </p:txBody>
      </p:sp>
      <p:sp>
        <p:nvSpPr>
          <p:cNvPr id="20483" name="Espace réservé du contenu 2"/>
          <p:cNvSpPr>
            <a:spLocks noGrp="1"/>
          </p:cNvSpPr>
          <p:nvPr>
            <p:ph idx="1"/>
          </p:nvPr>
        </p:nvSpPr>
        <p:spPr>
          <a:xfrm>
            <a:off x="457200" y="2171700"/>
            <a:ext cx="8229600" cy="4186238"/>
          </a:xfrm>
        </p:spPr>
        <p:txBody>
          <a:bodyPr/>
          <a:lstStyle/>
          <a:p>
            <a:pPr eaLnBrk="1" hangingPunct="1"/>
            <a:r>
              <a:rPr lang="en-AU" smtClean="0">
                <a:solidFill>
                  <a:srgbClr val="3168B2"/>
                </a:solidFill>
              </a:rPr>
              <a:t>Monitor Self Managed Superfunds (SMSF)</a:t>
            </a:r>
          </a:p>
          <a:p>
            <a:pPr eaLnBrk="1" hangingPunct="1"/>
            <a:r>
              <a:rPr lang="en-AU" smtClean="0">
                <a:solidFill>
                  <a:srgbClr val="3168B2"/>
                </a:solidFill>
              </a:rPr>
              <a:t>Audit employers to make sure they are paying superannuation correctly</a:t>
            </a:r>
          </a:p>
          <a:p>
            <a:pPr eaLnBrk="1" hangingPunct="1"/>
            <a:r>
              <a:rPr lang="en-AU" smtClean="0">
                <a:solidFill>
                  <a:srgbClr val="3168B2"/>
                </a:solidFill>
              </a:rPr>
              <a:t>They make sure superannuation funds are taxed correctly. For example:</a:t>
            </a:r>
          </a:p>
          <a:p>
            <a:pPr lvl="1" eaLnBrk="1" hangingPunct="1"/>
            <a:r>
              <a:rPr lang="en-AU" smtClean="0">
                <a:solidFill>
                  <a:srgbClr val="3168B2"/>
                </a:solidFill>
              </a:rPr>
              <a:t>No TFN withholding tax</a:t>
            </a:r>
          </a:p>
          <a:p>
            <a:pPr lvl="1" eaLnBrk="1" hangingPunct="1"/>
            <a:r>
              <a:rPr lang="en-AU" smtClean="0">
                <a:solidFill>
                  <a:srgbClr val="3168B2"/>
                </a:solidFill>
              </a:rPr>
              <a:t>Contributions Tax</a:t>
            </a:r>
          </a:p>
          <a:p>
            <a:pPr lvl="1" eaLnBrk="1" hangingPunct="1"/>
            <a:r>
              <a:rPr lang="en-AU" smtClean="0">
                <a:solidFill>
                  <a:srgbClr val="3168B2"/>
                </a:solidFill>
              </a:rPr>
              <a:t>Departing Australia Superannuation Payments (DASP)</a:t>
            </a:r>
          </a:p>
          <a:p>
            <a:pPr eaLnBrk="1" hangingPunct="1"/>
            <a:endParaRPr lang="en-AU" smtClean="0">
              <a:solidFill>
                <a:srgbClr val="3168B2"/>
              </a:solidFill>
            </a:endParaRPr>
          </a:p>
          <a:p>
            <a:pPr eaLnBrk="1" hangingPunct="1">
              <a:buFont typeface="Arial" charset="0"/>
              <a:buNone/>
            </a:pPr>
            <a:endParaRPr lang="en-AU" smtClean="0">
              <a:solidFill>
                <a:srgbClr val="3168B2"/>
              </a:solidFill>
            </a:endParaRPr>
          </a:p>
          <a:p>
            <a:pPr eaLnBrk="1" hangingPunct="1"/>
            <a:endParaRPr lang="en-AU" smtClean="0">
              <a:solidFill>
                <a:srgbClr val="3168B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1506" name="Titre 1"/>
          <p:cNvSpPr>
            <a:spLocks noGrp="1"/>
          </p:cNvSpPr>
          <p:nvPr>
            <p:ph type="title"/>
          </p:nvPr>
        </p:nvSpPr>
        <p:spPr>
          <a:xfrm>
            <a:off x="107950" y="114300"/>
            <a:ext cx="7643813" cy="1011238"/>
          </a:xfrm>
        </p:spPr>
        <p:txBody>
          <a:bodyPr/>
          <a:lstStyle/>
          <a:p>
            <a:pPr algn="l" eaLnBrk="1" hangingPunct="1"/>
            <a:r>
              <a:rPr lang="en-AU" smtClean="0">
                <a:solidFill>
                  <a:schemeClr val="bg1"/>
                </a:solidFill>
              </a:rPr>
              <a:t>Australian Prudential Regulation Authority (APRA)</a:t>
            </a:r>
          </a:p>
        </p:txBody>
      </p:sp>
      <p:sp>
        <p:nvSpPr>
          <p:cNvPr id="21507" name="Espace réservé du contenu 2"/>
          <p:cNvSpPr>
            <a:spLocks noGrp="1"/>
          </p:cNvSpPr>
          <p:nvPr>
            <p:ph idx="1"/>
          </p:nvPr>
        </p:nvSpPr>
        <p:spPr>
          <a:xfrm>
            <a:off x="457200" y="2171700"/>
            <a:ext cx="8229600" cy="4186238"/>
          </a:xfrm>
        </p:spPr>
        <p:txBody>
          <a:bodyPr/>
          <a:lstStyle/>
          <a:p>
            <a:pPr eaLnBrk="1" hangingPunct="1"/>
            <a:r>
              <a:rPr lang="en-AU" smtClean="0">
                <a:solidFill>
                  <a:srgbClr val="3168B2"/>
                </a:solidFill>
              </a:rPr>
              <a:t>Audits superannuation funds to make sure they behave in a prudent manner</a:t>
            </a:r>
          </a:p>
          <a:p>
            <a:pPr eaLnBrk="1" hangingPunct="1"/>
            <a:r>
              <a:rPr lang="en-AU" smtClean="0">
                <a:solidFill>
                  <a:srgbClr val="3168B2"/>
                </a:solidFill>
              </a:rPr>
              <a:t>They enforce SIS legislation (Superannuation Industry (Supervision) Act 1993)</a:t>
            </a:r>
          </a:p>
          <a:p>
            <a:pPr lvl="1" eaLnBrk="1" hangingPunct="1"/>
            <a:r>
              <a:rPr lang="en-AU" smtClean="0">
                <a:solidFill>
                  <a:srgbClr val="3168B2"/>
                </a:solidFill>
              </a:rPr>
              <a:t>The object of this Act is to make provision for the prudent management of certain superannuation funds, approved deposit funds and pooled superannuation.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3554" name="Titre 1"/>
          <p:cNvSpPr>
            <a:spLocks noGrp="1"/>
          </p:cNvSpPr>
          <p:nvPr>
            <p:ph type="title"/>
          </p:nvPr>
        </p:nvSpPr>
        <p:spPr>
          <a:xfrm>
            <a:off x="107950" y="114300"/>
            <a:ext cx="7643813" cy="1011238"/>
          </a:xfrm>
        </p:spPr>
        <p:txBody>
          <a:bodyPr/>
          <a:lstStyle/>
          <a:p>
            <a:pPr algn="l" eaLnBrk="1" hangingPunct="1"/>
            <a:r>
              <a:rPr lang="en-AU" smtClean="0">
                <a:solidFill>
                  <a:schemeClr val="bg1"/>
                </a:solidFill>
              </a:rPr>
              <a:t>Australian Securities and Investments Commission (ASIC)</a:t>
            </a:r>
          </a:p>
        </p:txBody>
      </p:sp>
      <p:sp>
        <p:nvSpPr>
          <p:cNvPr id="23555" name="Espace réservé du contenu 2"/>
          <p:cNvSpPr>
            <a:spLocks noGrp="1"/>
          </p:cNvSpPr>
          <p:nvPr>
            <p:ph idx="1"/>
          </p:nvPr>
        </p:nvSpPr>
        <p:spPr>
          <a:xfrm>
            <a:off x="457200" y="2171700"/>
            <a:ext cx="8229600" cy="4186238"/>
          </a:xfrm>
        </p:spPr>
        <p:txBody>
          <a:bodyPr/>
          <a:lstStyle/>
          <a:p>
            <a:pPr eaLnBrk="1" hangingPunct="1"/>
            <a:r>
              <a:rPr lang="en-AU" dirty="0" smtClean="0">
                <a:solidFill>
                  <a:srgbClr val="3168B2"/>
                </a:solidFill>
              </a:rPr>
              <a:t>They are responsible for consumer protection in superannuation, insurance, deposit taking</a:t>
            </a:r>
            <a:r>
              <a:rPr lang="en-AU" dirty="0" smtClean="0">
                <a:solidFill>
                  <a:srgbClr val="3168B2"/>
                </a:solidFill>
              </a:rPr>
              <a:t>.</a:t>
            </a:r>
          </a:p>
          <a:p>
            <a:pPr eaLnBrk="1" hangingPunct="1"/>
            <a:r>
              <a:rPr lang="en-AU" dirty="0" smtClean="0">
                <a:solidFill>
                  <a:srgbClr val="3168B2"/>
                </a:solidFill>
              </a:rPr>
              <a:t>The investigate corporate fraud and unethical behaviour</a:t>
            </a:r>
            <a:endParaRPr lang="en-AU" dirty="0" smtClean="0">
              <a:solidFill>
                <a:srgbClr val="3168B2"/>
              </a:solidFill>
            </a:endParaRPr>
          </a:p>
          <a:p>
            <a:pPr eaLnBrk="1" hangingPunct="1"/>
            <a:r>
              <a:rPr lang="en-AU" dirty="0" smtClean="0">
                <a:solidFill>
                  <a:srgbClr val="3168B2"/>
                </a:solidFill>
              </a:rPr>
              <a:t>They enforce the “Australian Securities and Investments Commission Act 2001”</a:t>
            </a:r>
          </a:p>
          <a:p>
            <a:pPr lvl="1" eaLnBrk="1" hangingPunct="1"/>
            <a:r>
              <a:rPr lang="en-AU" sz="2400" dirty="0" smtClean="0">
                <a:solidFill>
                  <a:srgbClr val="3168B2"/>
                </a:solidFill>
              </a:rPr>
              <a:t>Maintain, facilitate and improve the performance of the financial system in the interests of commercial certainty, reducing business costs, and the efficiency and development of the </a:t>
            </a:r>
            <a:r>
              <a:rPr lang="en-AU" sz="2400" dirty="0" smtClean="0">
                <a:solidFill>
                  <a:srgbClr val="3168B2"/>
                </a:solidFill>
              </a:rPr>
              <a:t>economy</a:t>
            </a:r>
          </a:p>
          <a:p>
            <a:pPr lvl="1" eaLnBrk="1" hangingPunct="1"/>
            <a:endParaRPr lang="en-AU" sz="2400" dirty="0">
              <a:solidFill>
                <a:srgbClr val="3168B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Titre 1"/>
          <p:cNvSpPr>
            <a:spLocks noGrp="1"/>
          </p:cNvSpPr>
          <p:nvPr>
            <p:ph type="title"/>
          </p:nvPr>
        </p:nvSpPr>
        <p:spPr>
          <a:xfrm>
            <a:off x="107950" y="114300"/>
            <a:ext cx="7643813" cy="1011238"/>
          </a:xfrm>
        </p:spPr>
        <p:txBody>
          <a:bodyPr/>
          <a:lstStyle/>
          <a:p>
            <a:pPr algn="l" eaLnBrk="1" hangingPunct="1"/>
            <a:r>
              <a:rPr lang="en-AU" smtClean="0">
                <a:solidFill>
                  <a:schemeClr val="bg1"/>
                </a:solidFill>
              </a:rPr>
              <a:t>Superannuation Complaints Tribunal (SCT)</a:t>
            </a:r>
          </a:p>
        </p:txBody>
      </p:sp>
      <p:sp>
        <p:nvSpPr>
          <p:cNvPr id="25603" name="Espace réservé du contenu 2"/>
          <p:cNvSpPr>
            <a:spLocks noGrp="1"/>
          </p:cNvSpPr>
          <p:nvPr>
            <p:ph idx="1"/>
          </p:nvPr>
        </p:nvSpPr>
        <p:spPr>
          <a:xfrm>
            <a:off x="457200" y="2171700"/>
            <a:ext cx="8229600" cy="4186238"/>
          </a:xfrm>
        </p:spPr>
        <p:txBody>
          <a:bodyPr/>
          <a:lstStyle/>
          <a:p>
            <a:pPr eaLnBrk="1" hangingPunct="1"/>
            <a:r>
              <a:rPr lang="en-AU" smtClean="0">
                <a:solidFill>
                  <a:srgbClr val="3168B2"/>
                </a:solidFill>
              </a:rPr>
              <a:t>Is a formal process of complaints resolution but they are only used when all other avenues have been exhausted</a:t>
            </a:r>
          </a:p>
          <a:p>
            <a:pPr eaLnBrk="1" hangingPunct="1"/>
            <a:r>
              <a:rPr lang="en-AU" smtClean="0">
                <a:solidFill>
                  <a:srgbClr val="3168B2"/>
                </a:solidFill>
              </a:rPr>
              <a:t>They will try to resolve any complaints between a member and the superannuation fund this is usually done through negotiation or conciliation</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32-Point Star 1"/>
          <p:cNvSpPr/>
          <p:nvPr/>
        </p:nvSpPr>
        <p:spPr>
          <a:xfrm>
            <a:off x="611188" y="765175"/>
            <a:ext cx="8137525" cy="4392613"/>
          </a:xfrm>
          <a:prstGeom prst="star32">
            <a:avLst/>
          </a:prstGeom>
          <a:gradFill flip="none" rotWithShape="1">
            <a:gsLst>
              <a:gs pos="0">
                <a:schemeClr val="accent6">
                  <a:lumMod val="75000"/>
                </a:schemeClr>
              </a:gs>
              <a:gs pos="59000">
                <a:schemeClr val="accent6">
                  <a:lumMod val="60000"/>
                  <a:lumOff val="40000"/>
                </a:schemeClr>
              </a:gs>
              <a:gs pos="100000">
                <a:schemeClr val="accent6">
                  <a:lumMod val="40000"/>
                  <a:lumOff val="60000"/>
                </a:schemeClr>
              </a:gs>
            </a:gsLst>
            <a:path path="shap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AU"/>
          </a:p>
        </p:txBody>
      </p:sp>
      <p:sp>
        <p:nvSpPr>
          <p:cNvPr id="4" name="Rectangle 3"/>
          <p:cNvSpPr/>
          <p:nvPr/>
        </p:nvSpPr>
        <p:spPr>
          <a:xfrm>
            <a:off x="2000232" y="1655754"/>
            <a:ext cx="5429288" cy="3046988"/>
          </a:xfrm>
          <a:prstGeom prst="rect">
            <a:avLst/>
          </a:prstGeom>
        </p:spPr>
        <p:txBody>
          <a:bodyPr>
            <a:spAutoFit/>
          </a:bodyPr>
          <a:lstStyle/>
          <a:p>
            <a:pPr algn="ctr">
              <a:defRPr/>
            </a:pPr>
            <a:r>
              <a:rPr lang="en-AU" sz="96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Activity</a:t>
            </a:r>
          </a:p>
          <a:p>
            <a:pPr algn="ctr">
              <a:defRPr/>
            </a:pPr>
            <a:r>
              <a:rPr lang="en-AU" sz="9600" b="1" dirty="0">
                <a:ln w="1905">
                  <a:solidFill>
                    <a:schemeClr val="tx1">
                      <a:lumMod val="95000"/>
                      <a:lumOff val="5000"/>
                    </a:schemeClr>
                  </a:solidFill>
                </a:ln>
                <a:gradFill>
                  <a:gsLst>
                    <a:gs pos="21000">
                      <a:schemeClr val="tx1">
                        <a:lumMod val="75000"/>
                        <a:lumOff val="25000"/>
                      </a:schemeClr>
                    </a:gs>
                    <a:gs pos="50000">
                      <a:schemeClr val="bg1">
                        <a:lumMod val="50000"/>
                      </a:schemeClr>
                    </a:gs>
                  </a:gsLst>
                  <a:lin ang="5400000" scaled="0"/>
                </a:gradFill>
                <a:effectLst>
                  <a:innerShdw blurRad="63500" dist="50800" dir="5400000">
                    <a:prstClr val="black">
                      <a:alpha val="50000"/>
                    </a:prstClr>
                  </a:innerShdw>
                </a:effectLst>
                <a:latin typeface="Arial Black" pitchFamily="34" charset="0"/>
              </a:rPr>
              <a:t>Time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par>
                                <p:cTn id="11" presetID="31" presetClass="entr" presetSubtype="0" fill="hold" grpId="0" nodeType="withEffect">
                                  <p:stCondLst>
                                    <p:cond delay="100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30m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30min</Template>
  <TotalTime>1211</TotalTime>
  <Words>1423</Words>
  <Application>Microsoft Office PowerPoint</Application>
  <PresentationFormat>On-screen Show (4:3)</PresentationFormat>
  <Paragraphs>164</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30min</vt:lpstr>
      <vt:lpstr>PowerPoint Presentation</vt:lpstr>
      <vt:lpstr>House Keeping</vt:lpstr>
      <vt:lpstr>Outcomes</vt:lpstr>
      <vt:lpstr>PowerPoint Presentation</vt:lpstr>
      <vt:lpstr>Australian Tax Office (ATO)</vt:lpstr>
      <vt:lpstr>Australian Prudential Regulation Authority (APRA)</vt:lpstr>
      <vt:lpstr>Australian Securities and Investments Commission (ASIC)</vt:lpstr>
      <vt:lpstr>Superannuation Complaints Tribunal (SCT)</vt:lpstr>
      <vt:lpstr>PowerPoint Presentation</vt:lpstr>
      <vt:lpstr>PowerPoint Presentation</vt:lpstr>
      <vt:lpstr>The Life Cycle</vt:lpstr>
      <vt:lpstr>PowerPoint Presentation</vt:lpstr>
      <vt:lpstr>Shares</vt:lpstr>
      <vt:lpstr>Property</vt:lpstr>
      <vt:lpstr>Money Market</vt:lpstr>
      <vt:lpstr>Bonds</vt:lpstr>
      <vt:lpstr>Fixed Interest/Term Deposit</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Student</dc:creator>
  <cp:lastModifiedBy>localadmin</cp:lastModifiedBy>
  <cp:revision>50</cp:revision>
  <dcterms:created xsi:type="dcterms:W3CDTF">2012-04-29T03:19:20Z</dcterms:created>
  <dcterms:modified xsi:type="dcterms:W3CDTF">2012-05-24T13:26:00Z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TC103815289990</vt:lpwstr>
  </property>
</Properties>
</file>